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modifyVerifier cryptProviderType="rsaAES" cryptAlgorithmClass="hash" cryptAlgorithmType="typeAny" cryptAlgorithmSid="14" spinCount="100000" saltData="kxsNYVl4nGepG2sij4yk6A==" hashData="9zH8fwgLujLw68JsAT+HCjfCIqmBYu9FmB3SwAc0Ig4luhROaS4DRhTt55RRwIc8V4qeuWJp1BkYYEjBUlDLBQ=="/>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gwaYfLx1YHpdMjDLMkwrLzcxyK1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333" autoAdjust="0"/>
  </p:normalViewPr>
  <p:slideViewPr>
    <p:cSldViewPr snapToGrid="0">
      <p:cViewPr varScale="1">
        <p:scale>
          <a:sx n="60" d="100"/>
          <a:sy n="60" d="100"/>
        </p:scale>
        <p:origin x="124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None/>
            </a:pPr>
            <a:r>
              <a:rPr lang="en-US" sz="1200" i="0" dirty="0">
                <a:solidFill>
                  <a:schemeClr val="dk1"/>
                </a:solidFill>
                <a:latin typeface="Calibri"/>
                <a:ea typeface="Calibri"/>
                <a:cs typeface="Calibri"/>
                <a:sym typeface="Calibri"/>
              </a:rPr>
              <a:t>Instructor’s note</a:t>
            </a:r>
            <a:r>
              <a:rPr lang="en-US" sz="1200" dirty="0">
                <a:solidFill>
                  <a:schemeClr val="dk1"/>
                </a:solidFill>
                <a:latin typeface="Calibri"/>
                <a:ea typeface="Calibri"/>
                <a:cs typeface="Calibri"/>
                <a:sym typeface="Calibri"/>
              </a:rPr>
              <a:t>: Introduce yourself and the topic. Also, try to get a sense of each participant’s role.  Unit commissioners, roundtable commissioners, and administrative commissioners may have varying perspectives on unit service.</a:t>
            </a:r>
            <a:endParaRPr dirty="0"/>
          </a:p>
          <a:p>
            <a:pPr marL="0" lvl="0" indent="0" rtl="0">
              <a:lnSpc>
                <a:spcPct val="150000"/>
              </a:lnSpc>
              <a:spcBef>
                <a:spcPts val="0"/>
              </a:spcBef>
              <a:spcAft>
                <a:spcPts val="0"/>
              </a:spcAft>
              <a:buNone/>
            </a:pPr>
            <a:endParaRPr sz="1200" dirty="0">
              <a:solidFill>
                <a:schemeClr val="dk1"/>
              </a:solidFill>
              <a:latin typeface="Calibri"/>
              <a:ea typeface="Calibri"/>
              <a:cs typeface="Calibri"/>
              <a:sym typeface="Calibri"/>
            </a:endParaRPr>
          </a:p>
          <a:p>
            <a:pPr marL="0" marR="0" lvl="0" indent="0" rtl="0">
              <a:lnSpc>
                <a:spcPct val="15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Stress that the monthly roundtable plays a key role in unit service and in helping unit leaders address their challenges and roadblocks. A great roundtable team will deliver a quality event that encourages leaders to return each month. </a:t>
            </a:r>
            <a:endParaRPr dirty="0"/>
          </a:p>
          <a:p>
            <a:pPr marL="0" lvl="0" indent="0" rtl="0">
              <a:lnSpc>
                <a:spcPct val="150000"/>
              </a:lnSpc>
              <a:spcBef>
                <a:spcPts val="0"/>
              </a:spcBef>
              <a:spcAft>
                <a:spcPts val="0"/>
              </a:spcAft>
              <a:buNone/>
            </a:pPr>
            <a:endParaRPr sz="1200" dirty="0">
              <a:solidFill>
                <a:schemeClr val="dk1"/>
              </a:solidFill>
              <a:latin typeface="Calibri"/>
              <a:ea typeface="Calibri"/>
              <a:cs typeface="Calibri"/>
              <a:sym typeface="Calibri"/>
            </a:endParaRPr>
          </a:p>
          <a:p>
            <a:pPr marL="0" lvl="0" indent="0" rtl="0">
              <a:lnSpc>
                <a:spcPct val="150000"/>
              </a:lnSpc>
              <a:spcBef>
                <a:spcPts val="0"/>
              </a:spcBef>
              <a:spcAft>
                <a:spcPts val="0"/>
              </a:spcAft>
              <a:buNone/>
            </a:pPr>
            <a:r>
              <a:rPr lang="en-US" sz="1200" dirty="0">
                <a:solidFill>
                  <a:schemeClr val="dk1"/>
                </a:solidFill>
                <a:latin typeface="Calibri"/>
                <a:ea typeface="Calibri"/>
                <a:cs typeface="Calibri"/>
                <a:sym typeface="Calibri"/>
              </a:rPr>
              <a:t>This course is the culmination of the College of Commissioner </a:t>
            </a:r>
            <a:r>
              <a:rPr lang="en-US" dirty="0"/>
              <a:t>S</a:t>
            </a:r>
            <a:r>
              <a:rPr lang="en-US" sz="1200" dirty="0">
                <a:solidFill>
                  <a:schemeClr val="dk1"/>
                </a:solidFill>
                <a:latin typeface="Calibri"/>
                <a:ea typeface="Calibri"/>
                <a:cs typeface="Calibri"/>
                <a:sym typeface="Calibri"/>
              </a:rPr>
              <a:t>cience material directly related to the monthly roundtable.</a:t>
            </a:r>
            <a:r>
              <a:rPr lang="en-US" dirty="0"/>
              <a:t>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dirty="0"/>
          </a:p>
        </p:txBody>
      </p:sp>
      <p:sp>
        <p:nvSpPr>
          <p:cNvPr id="66" name="Google Shape;6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None/>
            </a:pPr>
            <a:r>
              <a:rPr lang="en-US" b="1" dirty="0"/>
              <a:t>Review the objectives on the slide.</a:t>
            </a:r>
            <a:endParaRPr dirty="0"/>
          </a:p>
          <a:p>
            <a:pPr marL="914400" lvl="2" indent="0" rtl="0">
              <a:lnSpc>
                <a:spcPct val="150000"/>
              </a:lnSpc>
              <a:spcBef>
                <a:spcPts val="0"/>
              </a:spcBef>
              <a:spcAft>
                <a:spcPts val="0"/>
              </a:spcAft>
              <a:buNone/>
            </a:pPr>
            <a:endParaRPr dirty="0"/>
          </a:p>
          <a:p>
            <a:pPr marL="0" lvl="0" indent="0" rtl="0">
              <a:lnSpc>
                <a:spcPct val="150000"/>
              </a:lnSpc>
              <a:spcBef>
                <a:spcPts val="0"/>
              </a:spcBef>
              <a:spcAft>
                <a:spcPts val="0"/>
              </a:spcAft>
              <a:buNone/>
            </a:pPr>
            <a:r>
              <a:rPr lang="en-US" dirty="0"/>
              <a:t>Techniques:</a:t>
            </a:r>
            <a:endParaRPr dirty="0"/>
          </a:p>
          <a:p>
            <a:pPr marL="171450" lvl="0" indent="-171450" rtl="0">
              <a:lnSpc>
                <a:spcPct val="150000"/>
              </a:lnSpc>
              <a:spcBef>
                <a:spcPts val="0"/>
              </a:spcBef>
              <a:spcAft>
                <a:spcPts val="0"/>
              </a:spcAft>
              <a:buClr>
                <a:schemeClr val="dk1"/>
              </a:buClr>
              <a:buSzPts val="1200"/>
              <a:buFont typeface="Arial"/>
              <a:buChar char="•"/>
            </a:pPr>
            <a:r>
              <a:rPr lang="en-US" dirty="0"/>
              <a:t>Review of Objectives of Unit Service</a:t>
            </a:r>
            <a:endParaRPr dirty="0"/>
          </a:p>
          <a:p>
            <a:pPr marL="171450" lvl="0" indent="-171450" rtl="0">
              <a:lnSpc>
                <a:spcPct val="150000"/>
              </a:lnSpc>
              <a:spcBef>
                <a:spcPts val="0"/>
              </a:spcBef>
              <a:spcAft>
                <a:spcPts val="0"/>
              </a:spcAft>
              <a:buClr>
                <a:schemeClr val="dk1"/>
              </a:buClr>
              <a:buSzPts val="1200"/>
              <a:buFont typeface="Arial"/>
              <a:buChar char="•"/>
            </a:pPr>
            <a:r>
              <a:rPr lang="en-US" dirty="0"/>
              <a:t>Discussion of Roundtable Components</a:t>
            </a:r>
            <a:endParaRPr dirty="0"/>
          </a:p>
          <a:p>
            <a:pPr marL="171450" lvl="0" indent="-171450" rtl="0">
              <a:lnSpc>
                <a:spcPct val="150000"/>
              </a:lnSpc>
              <a:spcBef>
                <a:spcPts val="0"/>
              </a:spcBef>
              <a:spcAft>
                <a:spcPts val="0"/>
              </a:spcAft>
              <a:buClr>
                <a:schemeClr val="dk1"/>
              </a:buClr>
              <a:buSzPts val="1200"/>
              <a:buFont typeface="Arial"/>
              <a:buChar char="•"/>
            </a:pPr>
            <a:r>
              <a:rPr lang="en-US" dirty="0"/>
              <a:t>Effective use of Commissioner Tools</a:t>
            </a:r>
            <a:endParaRPr dirty="0"/>
          </a:p>
          <a:p>
            <a:pPr marL="171450" lvl="0" indent="-171450" rtl="0">
              <a:lnSpc>
                <a:spcPct val="150000"/>
              </a:lnSpc>
              <a:spcBef>
                <a:spcPts val="0"/>
              </a:spcBef>
              <a:spcAft>
                <a:spcPts val="0"/>
              </a:spcAft>
              <a:buClr>
                <a:schemeClr val="dk1"/>
              </a:buClr>
              <a:buSzPts val="1200"/>
              <a:buFont typeface="Arial"/>
              <a:buChar char="•"/>
            </a:pPr>
            <a:r>
              <a:rPr lang="en-US" dirty="0">
                <a:solidFill>
                  <a:schemeClr val="dk1"/>
                </a:solidFill>
                <a:latin typeface="Calibri"/>
                <a:ea typeface="Calibri"/>
                <a:cs typeface="Calibri"/>
                <a:sym typeface="Calibri"/>
              </a:rPr>
              <a:t>Brainstorming or Buzz Groups</a:t>
            </a:r>
            <a:endParaRPr dirty="0"/>
          </a:p>
          <a:p>
            <a:pPr marL="171450" lvl="0" indent="-171450" rtl="0">
              <a:lnSpc>
                <a:spcPct val="150000"/>
              </a:lnSpc>
              <a:spcBef>
                <a:spcPts val="0"/>
              </a:spcBef>
              <a:spcAft>
                <a:spcPts val="0"/>
              </a:spcAft>
              <a:buClr>
                <a:schemeClr val="dk1"/>
              </a:buClr>
              <a:buSzPts val="1200"/>
              <a:buFont typeface="Arial"/>
              <a:buChar char="•"/>
            </a:pPr>
            <a:r>
              <a:rPr lang="en-US" dirty="0">
                <a:solidFill>
                  <a:schemeClr val="dk1"/>
                </a:solidFill>
                <a:latin typeface="Calibri"/>
                <a:ea typeface="Calibri"/>
                <a:cs typeface="Calibri"/>
                <a:sym typeface="Calibri"/>
              </a:rPr>
              <a:t>Guided Discussion</a:t>
            </a:r>
            <a:endParaRPr dirty="0"/>
          </a:p>
          <a:p>
            <a:pPr marL="171450" lvl="0" indent="-171450" rtl="0">
              <a:lnSpc>
                <a:spcPct val="150000"/>
              </a:lnSpc>
              <a:spcBef>
                <a:spcPts val="0"/>
              </a:spcBef>
              <a:spcAft>
                <a:spcPts val="0"/>
              </a:spcAft>
              <a:buClr>
                <a:schemeClr val="dk1"/>
              </a:buClr>
              <a:buSzPts val="1200"/>
              <a:buFont typeface="Arial"/>
              <a:buChar char="•"/>
            </a:pPr>
            <a:r>
              <a:rPr lang="en-US" dirty="0">
                <a:solidFill>
                  <a:schemeClr val="dk1"/>
                </a:solidFill>
                <a:latin typeface="Calibri"/>
                <a:ea typeface="Calibri"/>
                <a:cs typeface="Calibri"/>
                <a:sym typeface="Calibri"/>
              </a:rPr>
              <a:t>Limited PowerPoint</a:t>
            </a:r>
            <a:endParaRPr dirty="0"/>
          </a:p>
        </p:txBody>
      </p:sp>
      <p:sp>
        <p:nvSpPr>
          <p:cNvPr id="73" name="Google Shape;7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1938338" y="885825"/>
            <a:ext cx="2981325" cy="22367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775952" y="3228571"/>
            <a:ext cx="5486400" cy="5029603"/>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None/>
            </a:pPr>
            <a:r>
              <a:rPr lang="en-US" dirty="0"/>
              <a:t>Roundtable is the one place, virtual or in person, where every unit leader and volunteer should be each month. It is an event where many district and council resources will be accessible, and as a commissioner, you know your district’s operating committees and are well-positioned to provide much-needed linkages.</a:t>
            </a:r>
            <a:endParaRPr dirty="0"/>
          </a:p>
          <a:p>
            <a:pPr marL="0" lvl="0" indent="0" rtl="0">
              <a:lnSpc>
                <a:spcPct val="150000"/>
              </a:lnSpc>
              <a:spcBef>
                <a:spcPts val="0"/>
              </a:spcBef>
              <a:spcAft>
                <a:spcPts val="0"/>
              </a:spcAft>
              <a:buNone/>
            </a:pPr>
            <a:endParaRPr dirty="0"/>
          </a:p>
          <a:p>
            <a:pPr marL="0" lvl="0" indent="0" rtl="0">
              <a:lnSpc>
                <a:spcPct val="150000"/>
              </a:lnSpc>
              <a:spcBef>
                <a:spcPts val="0"/>
              </a:spcBef>
              <a:spcAft>
                <a:spcPts val="0"/>
              </a:spcAft>
              <a:buNone/>
            </a:pPr>
            <a:r>
              <a:rPr lang="en-US" dirty="0"/>
              <a:t>The “big picture” is that effective roundtables help units become more successful and efficient. Participation in roundtable never makes a unit worse. On the contrary, regular attendance at roundtable promises to improve the performance of even the best-functioning units. High-performing units are in a good position to share their best practices with other unit leaders who might be struggling. </a:t>
            </a:r>
            <a:endParaRPr dirty="0"/>
          </a:p>
          <a:p>
            <a:pPr marL="0" lvl="0" indent="0" rtl="0">
              <a:lnSpc>
                <a:spcPct val="150000"/>
              </a:lnSpc>
              <a:spcBef>
                <a:spcPts val="0"/>
              </a:spcBef>
              <a:spcAft>
                <a:spcPts val="0"/>
              </a:spcAft>
              <a:buNone/>
            </a:pPr>
            <a:endParaRPr dirty="0"/>
          </a:p>
          <a:p>
            <a:pPr marL="0" lvl="0" indent="0" rtl="0">
              <a:lnSpc>
                <a:spcPct val="150000"/>
              </a:lnSpc>
              <a:spcBef>
                <a:spcPts val="0"/>
              </a:spcBef>
              <a:spcAft>
                <a:spcPts val="0"/>
              </a:spcAft>
              <a:buNone/>
            </a:pPr>
            <a:r>
              <a:rPr lang="en-US" dirty="0"/>
              <a:t>In essence, the roundtable team should ensure the best possible experience each month for the district’s unit leaders so that everyone returns home with both the Skill to Do—techniques, methods, ideas– and the Will to Do—passion, morale, Scouting spirit. After all, roundtable IS unit service.</a:t>
            </a:r>
            <a:endParaRPr dirty="0"/>
          </a:p>
        </p:txBody>
      </p:sp>
      <p:sp>
        <p:nvSpPr>
          <p:cNvPr id="80" name="Google Shape;8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4:notes"/>
          <p:cNvSpPr>
            <a:spLocks noGrp="1" noRot="1" noChangeAspect="1"/>
          </p:cNvSpPr>
          <p:nvPr>
            <p:ph type="sldImg" idx="2"/>
          </p:nvPr>
        </p:nvSpPr>
        <p:spPr>
          <a:xfrm>
            <a:off x="2171700" y="949325"/>
            <a:ext cx="2513013" cy="18843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4:notes"/>
          <p:cNvSpPr txBox="1">
            <a:spLocks noGrp="1"/>
          </p:cNvSpPr>
          <p:nvPr>
            <p:ph type="body" idx="1"/>
          </p:nvPr>
        </p:nvSpPr>
        <p:spPr>
          <a:xfrm>
            <a:off x="894326" y="3042526"/>
            <a:ext cx="5486400" cy="5262317"/>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None/>
            </a:pPr>
            <a:r>
              <a:rPr lang="en-US" dirty="0">
                <a:solidFill>
                  <a:schemeClr val="dk1"/>
                </a:solidFill>
                <a:latin typeface="Calibri"/>
                <a:ea typeface="Calibri"/>
                <a:cs typeface="Calibri"/>
                <a:sym typeface="Calibri"/>
              </a:rPr>
              <a:t>Let’s take a moment to review the five objectives of unit service. </a:t>
            </a:r>
            <a:endParaRPr dirty="0"/>
          </a:p>
          <a:p>
            <a:pPr marL="0" lvl="0" indent="0" rtl="0">
              <a:lnSpc>
                <a:spcPct val="150000"/>
              </a:lnSpc>
              <a:spcBef>
                <a:spcPts val="0"/>
              </a:spcBef>
              <a:spcAft>
                <a:spcPts val="0"/>
              </a:spcAft>
              <a:buNone/>
            </a:pPr>
            <a:endParaRPr dirty="0">
              <a:solidFill>
                <a:schemeClr val="dk1"/>
              </a:solidFill>
              <a:latin typeface="Calibri"/>
              <a:ea typeface="Calibri"/>
              <a:cs typeface="Calibri"/>
              <a:sym typeface="Calibri"/>
            </a:endParaRPr>
          </a:p>
          <a:p>
            <a:pPr marL="0" lvl="0" indent="0" rtl="0">
              <a:lnSpc>
                <a:spcPct val="150000"/>
              </a:lnSpc>
              <a:spcBef>
                <a:spcPts val="0"/>
              </a:spcBef>
              <a:spcAft>
                <a:spcPts val="0"/>
              </a:spcAft>
              <a:buNone/>
            </a:pPr>
            <a:r>
              <a:rPr lang="en-US" dirty="0">
                <a:solidFill>
                  <a:schemeClr val="dk1"/>
                </a:solidFill>
                <a:latin typeface="Calibri"/>
                <a:ea typeface="Calibri"/>
                <a:cs typeface="Calibri"/>
                <a:sym typeface="Calibri"/>
              </a:rPr>
              <a:t>Most commissioner science courses, including those for roundtable commissioners and roundtable-serving commissioners, cover these objectives in detail—and for good reason! Unit service focuses on these five areas:</a:t>
            </a:r>
            <a:endParaRPr dirty="0"/>
          </a:p>
          <a:p>
            <a:pPr marL="171450" lvl="0" indent="-171450" rtl="0">
              <a:lnSpc>
                <a:spcPct val="150000"/>
              </a:lnSpc>
              <a:spcBef>
                <a:spcPts val="0"/>
              </a:spcBef>
              <a:spcAft>
                <a:spcPts val="0"/>
              </a:spcAft>
              <a:buClr>
                <a:schemeClr val="dk1"/>
              </a:buClr>
              <a:buSzPts val="1200"/>
              <a:buFont typeface="Arial"/>
              <a:buChar char="•"/>
            </a:pPr>
            <a:r>
              <a:rPr lang="en-US" dirty="0"/>
              <a:t>Supporting Unit Growth</a:t>
            </a:r>
            <a:endParaRPr dirty="0"/>
          </a:p>
          <a:p>
            <a:pPr marL="171450" lvl="0" indent="-171450" rtl="0">
              <a:lnSpc>
                <a:spcPct val="150000"/>
              </a:lnSpc>
              <a:spcBef>
                <a:spcPts val="0"/>
              </a:spcBef>
              <a:spcAft>
                <a:spcPts val="0"/>
              </a:spcAft>
              <a:buClr>
                <a:schemeClr val="dk1"/>
              </a:buClr>
              <a:buSzPts val="1200"/>
              <a:buFont typeface="Arial"/>
              <a:buChar char="•"/>
            </a:pPr>
            <a:r>
              <a:rPr lang="en-US" dirty="0"/>
              <a:t>Contacting Units</a:t>
            </a:r>
            <a:endParaRPr dirty="0"/>
          </a:p>
          <a:p>
            <a:pPr marL="171450" lvl="0" indent="-171450" rtl="0">
              <a:lnSpc>
                <a:spcPct val="150000"/>
              </a:lnSpc>
              <a:spcBef>
                <a:spcPts val="0"/>
              </a:spcBef>
              <a:spcAft>
                <a:spcPts val="0"/>
              </a:spcAft>
              <a:buClr>
                <a:schemeClr val="dk1"/>
              </a:buClr>
              <a:buSzPts val="1200"/>
              <a:buFont typeface="Arial"/>
              <a:buChar char="•"/>
            </a:pPr>
            <a:r>
              <a:rPr lang="en-US" dirty="0"/>
              <a:t>Linking Unit Needs</a:t>
            </a:r>
            <a:endParaRPr dirty="0"/>
          </a:p>
          <a:p>
            <a:pPr marL="171450" lvl="0" indent="-171450" rtl="0">
              <a:lnSpc>
                <a:spcPct val="150000"/>
              </a:lnSpc>
              <a:spcBef>
                <a:spcPts val="0"/>
              </a:spcBef>
              <a:spcAft>
                <a:spcPts val="0"/>
              </a:spcAft>
              <a:buClr>
                <a:schemeClr val="dk1"/>
              </a:buClr>
              <a:buSzPts val="1200"/>
              <a:buFont typeface="Arial"/>
              <a:buChar char="•"/>
            </a:pPr>
            <a:r>
              <a:rPr lang="en-US" dirty="0"/>
              <a:t>Supporting Timely Charter Renewal</a:t>
            </a:r>
            <a:endParaRPr dirty="0"/>
          </a:p>
          <a:p>
            <a:pPr marL="171450" lvl="0" indent="-171450" rtl="0">
              <a:lnSpc>
                <a:spcPct val="150000"/>
              </a:lnSpc>
              <a:spcBef>
                <a:spcPts val="0"/>
              </a:spcBef>
              <a:spcAft>
                <a:spcPts val="0"/>
              </a:spcAft>
              <a:buClr>
                <a:schemeClr val="dk1"/>
              </a:buClr>
              <a:buSzPts val="1200"/>
              <a:buFont typeface="Arial"/>
              <a:buChar char="•"/>
            </a:pPr>
            <a:r>
              <a:rPr lang="en-US" dirty="0"/>
              <a:t>Supporting Unit Leaders</a:t>
            </a:r>
            <a:endParaRPr dirty="0"/>
          </a:p>
          <a:p>
            <a:pPr marL="914400" lvl="2" indent="0" rtl="0">
              <a:lnSpc>
                <a:spcPct val="150000"/>
              </a:lnSpc>
              <a:spcBef>
                <a:spcPts val="0"/>
              </a:spcBef>
              <a:spcAft>
                <a:spcPts val="0"/>
              </a:spcAft>
              <a:buNone/>
            </a:pPr>
            <a:endParaRPr dirty="0">
              <a:solidFill>
                <a:schemeClr val="dk1"/>
              </a:solidFill>
              <a:latin typeface="Calibri"/>
              <a:ea typeface="Calibri"/>
              <a:cs typeface="Calibri"/>
              <a:sym typeface="Calibri"/>
            </a:endParaRPr>
          </a:p>
          <a:p>
            <a:pPr marL="0" lvl="0" indent="0" rtl="0">
              <a:lnSpc>
                <a:spcPct val="150000"/>
              </a:lnSpc>
              <a:spcBef>
                <a:spcPts val="0"/>
              </a:spcBef>
              <a:spcAft>
                <a:spcPts val="0"/>
              </a:spcAft>
              <a:buNone/>
            </a:pPr>
            <a:r>
              <a:rPr lang="en-US" i="0" dirty="0">
                <a:solidFill>
                  <a:schemeClr val="dk1"/>
                </a:solidFill>
                <a:latin typeface="Calibri"/>
                <a:ea typeface="Calibri"/>
                <a:cs typeface="Calibri"/>
                <a:sym typeface="Calibri"/>
              </a:rPr>
              <a:t>Instructor’s note</a:t>
            </a:r>
            <a:r>
              <a:rPr lang="en-US" i="1" dirty="0">
                <a:solidFill>
                  <a:schemeClr val="dk1"/>
                </a:solidFill>
                <a:latin typeface="Calibri"/>
                <a:ea typeface="Calibri"/>
                <a:cs typeface="Calibri"/>
                <a:sym typeface="Calibri"/>
              </a:rPr>
              <a:t>: </a:t>
            </a:r>
            <a:r>
              <a:rPr lang="en-US" dirty="0">
                <a:solidFill>
                  <a:schemeClr val="dk1"/>
                </a:solidFill>
                <a:latin typeface="Calibri"/>
                <a:ea typeface="Calibri"/>
                <a:cs typeface="Calibri"/>
                <a:sym typeface="Calibri"/>
              </a:rPr>
              <a:t>Ask the participants how the monthly roundtable can address each of the five objectives. This is a brainstorming session and you may write the answers on a whiteboard or flipchart so everyone can see the answers and use them in the upcoming activity. Remember to be open-minded and accept all suggestions as possible ways roundtable commissioners are on the front line of unit service. </a:t>
            </a:r>
            <a:endParaRPr dirty="0"/>
          </a:p>
          <a:p>
            <a:pPr marL="0" lvl="0" indent="0" algn="l" rtl="0">
              <a:spcBef>
                <a:spcPts val="0"/>
              </a:spcBef>
              <a:spcAft>
                <a:spcPts val="0"/>
              </a:spcAft>
              <a:buNone/>
            </a:pPr>
            <a:endParaRPr sz="1200" dirty="0">
              <a:solidFill>
                <a:schemeClr val="dk1"/>
              </a:solidFill>
              <a:latin typeface="Calibri"/>
              <a:ea typeface="Calibri"/>
              <a:cs typeface="Calibri"/>
              <a:sym typeface="Calibri"/>
            </a:endParaRPr>
          </a:p>
        </p:txBody>
      </p:sp>
      <p:sp>
        <p:nvSpPr>
          <p:cNvPr id="88" name="Google Shape;8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5:notes"/>
          <p:cNvSpPr>
            <a:spLocks noGrp="1" noRot="1" noChangeAspect="1"/>
          </p:cNvSpPr>
          <p:nvPr>
            <p:ph type="sldImg" idx="2"/>
          </p:nvPr>
        </p:nvSpPr>
        <p:spPr>
          <a:xfrm>
            <a:off x="2533650" y="844550"/>
            <a:ext cx="1789113" cy="13430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5:notes"/>
          <p:cNvSpPr txBox="1">
            <a:spLocks noGrp="1"/>
          </p:cNvSpPr>
          <p:nvPr>
            <p:ph type="body" idx="1"/>
          </p:nvPr>
        </p:nvSpPr>
        <p:spPr>
          <a:xfrm>
            <a:off x="840346" y="2187575"/>
            <a:ext cx="5615537" cy="6636936"/>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None/>
            </a:pPr>
            <a:r>
              <a:rPr lang="en-US" dirty="0">
                <a:solidFill>
                  <a:schemeClr val="dk1"/>
                </a:solidFill>
                <a:latin typeface="Calibri" panose="020F0502020204030204" pitchFamily="34" charset="0"/>
                <a:cs typeface="Calibri" panose="020F0502020204030204" pitchFamily="34" charset="0"/>
                <a:sym typeface="Calibri"/>
              </a:rPr>
              <a:t>The 50- 60- and 75-minute roundtable formats offer the roundtable team several components designed to give unit leaders and volunteers the Skill to Do and the Will do </a:t>
            </a:r>
            <a:r>
              <a:rPr lang="en-US" dirty="0" err="1">
                <a:solidFill>
                  <a:schemeClr val="dk1"/>
                </a:solidFill>
                <a:latin typeface="Calibri" panose="020F0502020204030204" pitchFamily="34" charset="0"/>
                <a:cs typeface="Calibri" panose="020F0502020204030204" pitchFamily="34" charset="0"/>
                <a:sym typeface="Calibri"/>
              </a:rPr>
              <a:t>Do</a:t>
            </a:r>
            <a:r>
              <a:rPr lang="en-US" dirty="0">
                <a:solidFill>
                  <a:schemeClr val="dk1"/>
                </a:solidFill>
                <a:latin typeface="Calibri" panose="020F0502020204030204" pitchFamily="34" charset="0"/>
                <a:cs typeface="Calibri" panose="020F0502020204030204" pitchFamily="34" charset="0"/>
                <a:sym typeface="Calibri"/>
              </a:rPr>
              <a:t>:</a:t>
            </a:r>
            <a:endParaRPr dirty="0">
              <a:latin typeface="Calibri" panose="020F0502020204030204" pitchFamily="34" charset="0"/>
              <a:cs typeface="Calibri" panose="020F0502020204030204" pitchFamily="34" charset="0"/>
            </a:endParaRPr>
          </a:p>
          <a:p>
            <a:pPr marL="0" lvl="0" indent="0" rtl="0">
              <a:spcBef>
                <a:spcPts val="600"/>
              </a:spcBef>
              <a:spcAft>
                <a:spcPts val="0"/>
              </a:spcAft>
              <a:buNone/>
            </a:pPr>
            <a:endParaRPr dirty="0">
              <a:solidFill>
                <a:schemeClr val="dk1"/>
              </a:solidFill>
              <a:latin typeface="Calibri" panose="020F0502020204030204" pitchFamily="34" charset="0"/>
              <a:cs typeface="Calibri" panose="020F0502020204030204" pitchFamily="34" charset="0"/>
              <a:sym typeface="Calibri"/>
            </a:endParaRPr>
          </a:p>
          <a:p>
            <a:pPr marL="171450" lvl="0" indent="-171450" rtl="0">
              <a:spcBef>
                <a:spcPts val="600"/>
              </a:spcBef>
              <a:spcAft>
                <a:spcPts val="0"/>
              </a:spcAft>
              <a:buClr>
                <a:schemeClr val="dk1"/>
              </a:buClr>
              <a:buSzPts val="1200"/>
              <a:buFont typeface="Arial"/>
              <a:buChar char="•"/>
            </a:pPr>
            <a:r>
              <a:rPr lang="en-US" dirty="0">
                <a:solidFill>
                  <a:schemeClr val="dk1"/>
                </a:solidFill>
                <a:latin typeface="Calibri" panose="020F0502020204030204" pitchFamily="34" charset="0"/>
                <a:cs typeface="Calibri" panose="020F0502020204030204" pitchFamily="34" charset="0"/>
                <a:sym typeface="Calibri"/>
              </a:rPr>
              <a:t>Networking Time</a:t>
            </a:r>
            <a:endParaRPr dirty="0">
              <a:latin typeface="Calibri" panose="020F0502020204030204" pitchFamily="34" charset="0"/>
              <a:cs typeface="Calibri" panose="020F0502020204030204" pitchFamily="34" charset="0"/>
            </a:endParaRPr>
          </a:p>
          <a:p>
            <a:pPr marL="171450" lvl="0" indent="-171450" rtl="0">
              <a:spcBef>
                <a:spcPts val="600"/>
              </a:spcBef>
              <a:spcAft>
                <a:spcPts val="0"/>
              </a:spcAft>
              <a:buClr>
                <a:schemeClr val="dk1"/>
              </a:buClr>
              <a:buSzPts val="1200"/>
              <a:buFont typeface="Arial"/>
              <a:buChar char="•"/>
            </a:pPr>
            <a:r>
              <a:rPr lang="en-US" dirty="0">
                <a:solidFill>
                  <a:schemeClr val="dk1"/>
                </a:solidFill>
                <a:latin typeface="Calibri" panose="020F0502020204030204" pitchFamily="34" charset="0"/>
                <a:cs typeface="Calibri" panose="020F0502020204030204" pitchFamily="34" charset="0"/>
                <a:sym typeface="Calibri"/>
              </a:rPr>
              <a:t>Opening</a:t>
            </a:r>
            <a:endParaRPr dirty="0">
              <a:latin typeface="Calibri" panose="020F0502020204030204" pitchFamily="34" charset="0"/>
              <a:cs typeface="Calibri" panose="020F0502020204030204" pitchFamily="34" charset="0"/>
            </a:endParaRPr>
          </a:p>
          <a:p>
            <a:pPr marL="171450" lvl="0" indent="-171450" rtl="0">
              <a:spcBef>
                <a:spcPts val="600"/>
              </a:spcBef>
              <a:spcAft>
                <a:spcPts val="0"/>
              </a:spcAft>
              <a:buClr>
                <a:schemeClr val="dk1"/>
              </a:buClr>
              <a:buSzPts val="1200"/>
              <a:buFont typeface="Arial"/>
              <a:buChar char="•"/>
            </a:pPr>
            <a:r>
              <a:rPr lang="en-US" dirty="0">
                <a:solidFill>
                  <a:schemeClr val="dk1"/>
                </a:solidFill>
                <a:latin typeface="Calibri" panose="020F0502020204030204" pitchFamily="34" charset="0"/>
                <a:cs typeface="Calibri" panose="020F0502020204030204" pitchFamily="34" charset="0"/>
                <a:sym typeface="Calibri"/>
              </a:rPr>
              <a:t>Hot Topic</a:t>
            </a:r>
            <a:endParaRPr dirty="0">
              <a:latin typeface="Calibri" panose="020F0502020204030204" pitchFamily="34" charset="0"/>
              <a:cs typeface="Calibri" panose="020F0502020204030204" pitchFamily="34" charset="0"/>
            </a:endParaRPr>
          </a:p>
          <a:p>
            <a:pPr marL="171450" lvl="0" indent="-171450" rtl="0">
              <a:spcBef>
                <a:spcPts val="600"/>
              </a:spcBef>
              <a:spcAft>
                <a:spcPts val="0"/>
              </a:spcAft>
              <a:buClr>
                <a:schemeClr val="dk1"/>
              </a:buClr>
              <a:buSzPts val="1200"/>
              <a:buFont typeface="Arial"/>
              <a:buChar char="•"/>
            </a:pPr>
            <a:r>
              <a:rPr lang="en-US" dirty="0">
                <a:solidFill>
                  <a:schemeClr val="dk1"/>
                </a:solidFill>
                <a:latin typeface="Calibri" panose="020F0502020204030204" pitchFamily="34" charset="0"/>
                <a:cs typeface="Calibri" panose="020F0502020204030204" pitchFamily="34" charset="0"/>
                <a:sym typeface="Calibri"/>
              </a:rPr>
              <a:t>Safety Moment</a:t>
            </a:r>
            <a:endParaRPr dirty="0">
              <a:solidFill>
                <a:schemeClr val="dk1"/>
              </a:solidFill>
              <a:latin typeface="Calibri" panose="020F0502020204030204" pitchFamily="34" charset="0"/>
              <a:cs typeface="Calibri" panose="020F0502020204030204" pitchFamily="34" charset="0"/>
              <a:sym typeface="Calibri"/>
            </a:endParaRPr>
          </a:p>
          <a:p>
            <a:pPr marL="171450" lvl="0" indent="-184150" rtl="0">
              <a:spcBef>
                <a:spcPts val="600"/>
              </a:spcBef>
              <a:spcAft>
                <a:spcPts val="0"/>
              </a:spcAft>
              <a:buSzPts val="1400"/>
              <a:buChar char="•"/>
            </a:pPr>
            <a:r>
              <a:rPr lang="en-US" dirty="0">
                <a:latin typeface="Calibri" panose="020F0502020204030204" pitchFamily="34" charset="0"/>
                <a:cs typeface="Calibri" panose="020F0502020204030204" pitchFamily="34" charset="0"/>
              </a:rPr>
              <a:t>Membership Moment</a:t>
            </a:r>
            <a:endParaRPr dirty="0">
              <a:latin typeface="Calibri" panose="020F0502020204030204" pitchFamily="34" charset="0"/>
              <a:cs typeface="Calibri" panose="020F0502020204030204" pitchFamily="34" charset="0"/>
            </a:endParaRPr>
          </a:p>
          <a:p>
            <a:pPr marL="171450" lvl="0" indent="-171450" rtl="0">
              <a:spcBef>
                <a:spcPts val="600"/>
              </a:spcBef>
              <a:spcAft>
                <a:spcPts val="0"/>
              </a:spcAft>
              <a:buClr>
                <a:schemeClr val="dk1"/>
              </a:buClr>
              <a:buSzPts val="1200"/>
              <a:buFont typeface="Arial"/>
              <a:buChar char="•"/>
            </a:pPr>
            <a:r>
              <a:rPr lang="en-US" dirty="0">
                <a:solidFill>
                  <a:schemeClr val="dk1"/>
                </a:solidFill>
                <a:latin typeface="Calibri" panose="020F0502020204030204" pitchFamily="34" charset="0"/>
                <a:cs typeface="Calibri" panose="020F0502020204030204" pitchFamily="34" charset="0"/>
                <a:sym typeface="Calibri"/>
              </a:rPr>
              <a:t>Program-Specific Breakouts</a:t>
            </a:r>
            <a:endParaRPr dirty="0">
              <a:latin typeface="Calibri" panose="020F0502020204030204" pitchFamily="34" charset="0"/>
              <a:cs typeface="Calibri" panose="020F0502020204030204" pitchFamily="34" charset="0"/>
            </a:endParaRPr>
          </a:p>
          <a:p>
            <a:pPr marL="171450" lvl="0" indent="-171450" rtl="0">
              <a:spcBef>
                <a:spcPts val="600"/>
              </a:spcBef>
              <a:spcAft>
                <a:spcPts val="0"/>
              </a:spcAft>
              <a:buClr>
                <a:schemeClr val="dk1"/>
              </a:buClr>
              <a:buSzPts val="1200"/>
              <a:buFont typeface="Arial"/>
              <a:buChar char="•"/>
            </a:pPr>
            <a:r>
              <a:rPr lang="en-US" dirty="0">
                <a:solidFill>
                  <a:schemeClr val="dk1"/>
                </a:solidFill>
                <a:latin typeface="Calibri" panose="020F0502020204030204" pitchFamily="34" charset="0"/>
                <a:cs typeface="Calibri" panose="020F0502020204030204" pitchFamily="34" charset="0"/>
                <a:sym typeface="Calibri"/>
              </a:rPr>
              <a:t>Closing</a:t>
            </a:r>
            <a:endParaRPr dirty="0">
              <a:latin typeface="Calibri" panose="020F0502020204030204" pitchFamily="34" charset="0"/>
              <a:cs typeface="Calibri" panose="020F0502020204030204" pitchFamily="34" charset="0"/>
            </a:endParaRPr>
          </a:p>
          <a:p>
            <a:pPr marL="171450" lvl="0" indent="-120650" rtl="0">
              <a:spcBef>
                <a:spcPts val="600"/>
              </a:spcBef>
              <a:spcAft>
                <a:spcPts val="0"/>
              </a:spcAft>
              <a:buClr>
                <a:schemeClr val="dk1"/>
              </a:buClr>
              <a:buSzPts val="800"/>
              <a:buFont typeface="Arial"/>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spcBef>
                <a:spcPts val="600"/>
              </a:spcBef>
              <a:spcAft>
                <a:spcPts val="0"/>
              </a:spcAft>
              <a:buClr>
                <a:schemeClr val="dk1"/>
              </a:buClr>
              <a:buSzPts val="1200"/>
              <a:buFont typeface="Arial"/>
              <a:buNone/>
            </a:pPr>
            <a:r>
              <a:rPr lang="en-US" dirty="0">
                <a:solidFill>
                  <a:schemeClr val="dk1"/>
                </a:solidFill>
                <a:latin typeface="Calibri" panose="020F0502020204030204" pitchFamily="34" charset="0"/>
                <a:cs typeface="Calibri" panose="020F0502020204030204" pitchFamily="34" charset="0"/>
                <a:sym typeface="Calibri"/>
              </a:rPr>
              <a:t>With consistent use of these components, the monthly roundtable becomes a well-functioning machine of unit service. It is important to remember, however, that the roundtable commissioner is not on their own. Each month the Roundtable Support webpage (https://www.scouting.org/commissioners/roundtable-support/) offers suggested programmatic and reference materials designed to give the roundtable team the tools it needs to provide an effective roundtable. </a:t>
            </a:r>
            <a:endParaRPr dirty="0">
              <a:latin typeface="Calibri" panose="020F0502020204030204" pitchFamily="34" charset="0"/>
              <a:cs typeface="Calibri" panose="020F0502020204030204" pitchFamily="34" charset="0"/>
            </a:endParaRPr>
          </a:p>
          <a:p>
            <a:pPr marL="0" lvl="0" indent="0" rtl="0">
              <a:spcBef>
                <a:spcPts val="600"/>
              </a:spcBef>
              <a:spcAft>
                <a:spcPts val="0"/>
              </a:spcAft>
              <a:buClr>
                <a:schemeClr val="dk1"/>
              </a:buClr>
              <a:buSzPts val="800"/>
              <a:buFont typeface="Arial"/>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spcBef>
                <a:spcPts val="600"/>
              </a:spcBef>
              <a:spcAft>
                <a:spcPts val="0"/>
              </a:spcAft>
              <a:buClr>
                <a:schemeClr val="dk1"/>
              </a:buClr>
              <a:buSzPts val="1200"/>
              <a:buFont typeface="Arial"/>
              <a:buNone/>
            </a:pPr>
            <a:r>
              <a:rPr lang="en-US" dirty="0">
                <a:solidFill>
                  <a:schemeClr val="dk1"/>
                </a:solidFill>
                <a:latin typeface="Calibri" panose="020F0502020204030204" pitchFamily="34" charset="0"/>
                <a:cs typeface="Calibri" panose="020F0502020204030204" pitchFamily="34" charset="0"/>
                <a:sym typeface="Calibri"/>
              </a:rPr>
              <a:t>As discussed in previous roundtable-specific courses, the objectives of roundtable are: </a:t>
            </a:r>
            <a:endParaRPr dirty="0">
              <a:latin typeface="Calibri" panose="020F0502020204030204" pitchFamily="34" charset="0"/>
              <a:cs typeface="Calibri" panose="020F0502020204030204" pitchFamily="34" charset="0"/>
            </a:endParaRPr>
          </a:p>
          <a:p>
            <a:pPr marL="228600" lvl="0" indent="-228600" rtl="0">
              <a:spcBef>
                <a:spcPts val="600"/>
              </a:spcBef>
              <a:spcAft>
                <a:spcPts val="0"/>
              </a:spcAft>
              <a:buClr>
                <a:schemeClr val="dk1"/>
              </a:buClr>
              <a:buSzPts val="1200"/>
              <a:buFont typeface="Arial"/>
              <a:buAutoNum type="arabicParenR"/>
            </a:pPr>
            <a:r>
              <a:rPr lang="en-US" dirty="0">
                <a:solidFill>
                  <a:schemeClr val="dk1"/>
                </a:solidFill>
                <a:latin typeface="Calibri" panose="020F0502020204030204" pitchFamily="34" charset="0"/>
                <a:cs typeface="Calibri" panose="020F0502020204030204" pitchFamily="34" charset="0"/>
                <a:sym typeface="Calibri"/>
              </a:rPr>
              <a:t>The give and take of information - collaboration</a:t>
            </a:r>
            <a:endParaRPr dirty="0">
              <a:latin typeface="Calibri" panose="020F0502020204030204" pitchFamily="34" charset="0"/>
              <a:cs typeface="Calibri" panose="020F0502020204030204" pitchFamily="34" charset="0"/>
            </a:endParaRPr>
          </a:p>
          <a:p>
            <a:pPr marL="228600" lvl="0" indent="-228600" rtl="0">
              <a:spcBef>
                <a:spcPts val="600"/>
              </a:spcBef>
              <a:spcAft>
                <a:spcPts val="0"/>
              </a:spcAft>
              <a:buClr>
                <a:schemeClr val="dk1"/>
              </a:buClr>
              <a:buSzPts val="1200"/>
              <a:buFont typeface="Arial"/>
              <a:buAutoNum type="arabicParenR"/>
            </a:pPr>
            <a:r>
              <a:rPr lang="en-US" dirty="0">
                <a:solidFill>
                  <a:schemeClr val="dk1"/>
                </a:solidFill>
                <a:latin typeface="Calibri" panose="020F0502020204030204" pitchFamily="34" charset="0"/>
                <a:cs typeface="Calibri" panose="020F0502020204030204" pitchFamily="34" charset="0"/>
                <a:sym typeface="Calibri"/>
              </a:rPr>
              <a:t>Informal training, and </a:t>
            </a:r>
            <a:endParaRPr dirty="0">
              <a:latin typeface="Calibri" panose="020F0502020204030204" pitchFamily="34" charset="0"/>
              <a:cs typeface="Calibri" panose="020F0502020204030204" pitchFamily="34" charset="0"/>
            </a:endParaRPr>
          </a:p>
          <a:p>
            <a:pPr marL="228600" lvl="0" indent="-228600" rtl="0">
              <a:spcBef>
                <a:spcPts val="600"/>
              </a:spcBef>
              <a:spcAft>
                <a:spcPts val="0"/>
              </a:spcAft>
              <a:buClr>
                <a:schemeClr val="dk1"/>
              </a:buClr>
              <a:buSzPts val="1200"/>
              <a:buFont typeface="Arial"/>
              <a:buAutoNum type="arabicParenR"/>
            </a:pPr>
            <a:r>
              <a:rPr lang="en-US" dirty="0">
                <a:solidFill>
                  <a:schemeClr val="dk1"/>
                </a:solidFill>
                <a:latin typeface="Calibri" panose="020F0502020204030204" pitchFamily="34" charset="0"/>
                <a:cs typeface="Calibri" panose="020F0502020204030204" pitchFamily="34" charset="0"/>
                <a:sym typeface="Calibri"/>
              </a:rPr>
              <a:t>Networking with other Scouters and subject matter experts </a:t>
            </a:r>
            <a:endParaRPr dirty="0">
              <a:latin typeface="Calibri" panose="020F0502020204030204" pitchFamily="34" charset="0"/>
              <a:cs typeface="Calibri" panose="020F0502020204030204" pitchFamily="34" charset="0"/>
            </a:endParaRPr>
          </a:p>
          <a:p>
            <a:pPr marL="0" lvl="0" indent="0" rtl="0">
              <a:spcBef>
                <a:spcPts val="600"/>
              </a:spcBef>
              <a:spcAft>
                <a:spcPts val="0"/>
              </a:spcAft>
              <a:buClr>
                <a:schemeClr val="dk1"/>
              </a:buClr>
              <a:buSzPts val="800"/>
              <a:buFont typeface="Arial"/>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spcBef>
                <a:spcPts val="600"/>
              </a:spcBef>
              <a:spcAft>
                <a:spcPts val="0"/>
              </a:spcAft>
              <a:buClr>
                <a:schemeClr val="dk1"/>
              </a:buClr>
              <a:buSzPts val="1200"/>
              <a:buFont typeface="Arial"/>
              <a:buNone/>
            </a:pPr>
            <a:r>
              <a:rPr lang="en-US" dirty="0">
                <a:solidFill>
                  <a:schemeClr val="dk1"/>
                </a:solidFill>
                <a:latin typeface="Calibri" panose="020F0502020204030204" pitchFamily="34" charset="0"/>
                <a:cs typeface="Calibri" panose="020F0502020204030204" pitchFamily="34" charset="0"/>
                <a:sym typeface="Calibri"/>
              </a:rPr>
              <a:t>When unit leaders and volunteers attend regularly, they pick up best practices and ideas to bring home to their respective units.</a:t>
            </a:r>
          </a:p>
          <a:p>
            <a:pPr marL="0" lvl="0" indent="0" rtl="0">
              <a:spcBef>
                <a:spcPts val="600"/>
              </a:spcBef>
              <a:spcAft>
                <a:spcPts val="0"/>
              </a:spcAft>
              <a:buClr>
                <a:schemeClr val="dk1"/>
              </a:buClr>
              <a:buSzPts val="1200"/>
              <a:buFont typeface="Arial"/>
              <a:buNone/>
            </a:pPr>
            <a:endParaRPr lang="en-US" dirty="0">
              <a:solidFill>
                <a:schemeClr val="dk1"/>
              </a:solidFill>
              <a:latin typeface="Calibri" panose="020F0502020204030204" pitchFamily="34" charset="0"/>
              <a:cs typeface="Calibri" panose="020F0502020204030204" pitchFamily="34" charset="0"/>
              <a:sym typeface="Calibri"/>
            </a:endParaRPr>
          </a:p>
          <a:p>
            <a:pPr marL="0" marR="0">
              <a:spcBef>
                <a:spcPts val="0"/>
              </a:spcBef>
              <a:spcAft>
                <a:spcPts val="0"/>
              </a:spcAft>
            </a:pPr>
            <a:r>
              <a:rPr lang="en-US" b="1"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Instructor Note:  </a:t>
            </a:r>
            <a:r>
              <a:rPr lang="en-US" b="1" i="1" kern="12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Have the class scan the QR code on the slide</a:t>
            </a:r>
            <a:endParaRPr lang="en-US"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r>
              <a:rPr lang="en-US" b="1" i="1"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lvl="0" indent="0" algn="just" rtl="0">
              <a:spcBef>
                <a:spcPts val="600"/>
              </a:spcBef>
              <a:spcAft>
                <a:spcPts val="0"/>
              </a:spcAft>
              <a:buClr>
                <a:schemeClr val="dk1"/>
              </a:buClr>
              <a:buSzPts val="1200"/>
              <a:buFont typeface="Arial"/>
              <a:buNone/>
            </a:pPr>
            <a:endParaRPr dirty="0"/>
          </a:p>
          <a:p>
            <a:pPr marL="0" lvl="0" indent="0" algn="l" rtl="0">
              <a:spcBef>
                <a:spcPts val="600"/>
              </a:spcBef>
              <a:spcAft>
                <a:spcPts val="0"/>
              </a:spcAft>
              <a:buClr>
                <a:schemeClr val="dk1"/>
              </a:buClr>
              <a:buSzPts val="1200"/>
              <a:buFont typeface="Arial"/>
              <a:buNone/>
            </a:pPr>
            <a:endParaRPr sz="1200" b="0" i="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200"/>
              <a:buFont typeface="Arial"/>
              <a:buNone/>
            </a:pPr>
            <a:endParaRPr sz="1200" b="0" i="0" dirty="0">
              <a:solidFill>
                <a:schemeClr val="dk1"/>
              </a:solidFill>
              <a:latin typeface="Calibri"/>
              <a:ea typeface="Calibri"/>
              <a:cs typeface="Calibri"/>
              <a:sym typeface="Calibri"/>
            </a:endParaRPr>
          </a:p>
        </p:txBody>
      </p:sp>
      <p:sp>
        <p:nvSpPr>
          <p:cNvPr id="95" name="Google Shape;9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6:notes"/>
          <p:cNvSpPr>
            <a:spLocks noGrp="1" noRot="1" noChangeAspect="1"/>
          </p:cNvSpPr>
          <p:nvPr>
            <p:ph type="sldImg" idx="2"/>
          </p:nvPr>
        </p:nvSpPr>
        <p:spPr>
          <a:xfrm>
            <a:off x="2686050" y="458788"/>
            <a:ext cx="1484313" cy="11128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6:notes"/>
          <p:cNvSpPr txBox="1">
            <a:spLocks noGrp="1"/>
          </p:cNvSpPr>
          <p:nvPr>
            <p:ph type="body" idx="1"/>
          </p:nvPr>
        </p:nvSpPr>
        <p:spPr>
          <a:xfrm>
            <a:off x="827468" y="1707614"/>
            <a:ext cx="5486400" cy="7160964"/>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Roundtable is Unit Service</a:t>
            </a:r>
            <a:endParaRPr dirty="0"/>
          </a:p>
          <a:p>
            <a:pPr marL="0" lvl="0" indent="0" algn="l" rtl="0">
              <a:spcBef>
                <a:spcPts val="300"/>
              </a:spcBef>
              <a:spcAft>
                <a:spcPts val="0"/>
              </a:spcAft>
              <a:buNone/>
            </a:pPr>
            <a:r>
              <a:rPr lang="en-US" dirty="0"/>
              <a:t>As a roundtable commissioner, you have a responsibility to participate actively in unit service. Likewise, if you are a unit commissioner you should encourage your assigned units’ leaders to attend the monthly event. If you are a district commissioner or assistant district commissioner, you should provide consistent support to the roundtable team and ensure that roundtable is a key component of your district’s unit service initiatives. </a:t>
            </a:r>
            <a:endParaRPr dirty="0"/>
          </a:p>
          <a:p>
            <a:pPr marL="0" lvl="0" indent="0" algn="l" rtl="0">
              <a:spcBef>
                <a:spcPts val="300"/>
              </a:spcBef>
              <a:spcAft>
                <a:spcPts val="0"/>
              </a:spcAft>
              <a:buNone/>
            </a:pPr>
            <a:endParaRPr sz="800" dirty="0"/>
          </a:p>
          <a:p>
            <a:pPr marL="0" lvl="0" indent="0" algn="l" rtl="0">
              <a:spcBef>
                <a:spcPts val="300"/>
              </a:spcBef>
              <a:spcAft>
                <a:spcPts val="0"/>
              </a:spcAft>
              <a:buNone/>
            </a:pPr>
            <a:r>
              <a:rPr lang="en-US" i="0" dirty="0"/>
              <a:t>(</a:t>
            </a:r>
            <a:r>
              <a:rPr lang="en-US" sz="1200" i="0" dirty="0">
                <a:solidFill>
                  <a:schemeClr val="dk1"/>
                </a:solidFill>
                <a:latin typeface="Calibri"/>
                <a:ea typeface="Calibri"/>
                <a:cs typeface="Calibri"/>
                <a:sym typeface="Calibri"/>
              </a:rPr>
              <a:t>Instructor’s note: </a:t>
            </a:r>
            <a:r>
              <a:rPr lang="en-US" sz="1200" dirty="0">
                <a:solidFill>
                  <a:schemeClr val="dk1"/>
                </a:solidFill>
                <a:latin typeface="Calibri"/>
                <a:ea typeface="Calibri"/>
                <a:cs typeface="Calibri"/>
                <a:sym typeface="Calibri"/>
              </a:rPr>
              <a:t>You may distribute paper copies of the position descriptions for the roundtable team.)</a:t>
            </a:r>
            <a:r>
              <a:rPr lang="en-US" dirty="0"/>
              <a:t> </a:t>
            </a:r>
            <a:endParaRPr dirty="0"/>
          </a:p>
          <a:p>
            <a:pPr marL="0" lvl="0" indent="0" algn="l" rtl="0">
              <a:spcBef>
                <a:spcPts val="300"/>
              </a:spcBef>
              <a:spcAft>
                <a:spcPts val="0"/>
              </a:spcAft>
              <a:buNone/>
            </a:pPr>
            <a:endParaRPr sz="800" dirty="0"/>
          </a:p>
          <a:p>
            <a:pPr marL="0" lvl="0" indent="0" algn="l" rtl="0">
              <a:spcBef>
                <a:spcPts val="300"/>
              </a:spcBef>
              <a:spcAft>
                <a:spcPts val="0"/>
              </a:spcAft>
              <a:buNone/>
            </a:pPr>
            <a:r>
              <a:rPr lang="en-US" dirty="0"/>
              <a:t>The monthly roundtable is, in effect, the front line of unit service where the roundtable team has the opportunity to discuss unit challenges in a group setting. However, the unit service aspect does not end when the last chair is put away. Do you remember the importance of evaluating the effectiveness of the monthly roundtable in MCS 352 (Roundtable is over – Now what?)? Are you, as a team, meeting the needs of your district’s units?</a:t>
            </a:r>
            <a:endParaRPr dirty="0"/>
          </a:p>
          <a:p>
            <a:pPr marL="0" lvl="0" indent="0" algn="l" rtl="0">
              <a:spcBef>
                <a:spcPts val="300"/>
              </a:spcBef>
              <a:spcAft>
                <a:spcPts val="0"/>
              </a:spcAft>
              <a:buNone/>
            </a:pPr>
            <a:endParaRPr sz="800" dirty="0"/>
          </a:p>
          <a:p>
            <a:pPr marL="0" lvl="0" indent="0" algn="l" rtl="0">
              <a:spcBef>
                <a:spcPts val="300"/>
              </a:spcBef>
              <a:spcAft>
                <a:spcPts val="0"/>
              </a:spcAft>
              <a:buNone/>
            </a:pPr>
            <a:r>
              <a:rPr lang="en-US" dirty="0"/>
              <a:t>After the event, roundtable commissioners should feel confident to log simple assessments in Commissioner Tools. If you address unit challenges during the program-specific breakout or in the hallway after roundtable, you should then enter those contact details in Commissioner Tools so there is a record of your contribution to unit service. This benefits the unit commissioner assigned to the unit(s), the district commissioner, and—especially—the unit(s) in question.  </a:t>
            </a:r>
            <a:br>
              <a:rPr lang="en-US" dirty="0"/>
            </a:br>
            <a:br>
              <a:rPr lang="en-US" dirty="0"/>
            </a:br>
            <a:r>
              <a:rPr lang="en-US" dirty="0"/>
              <a:t>Roundtable commissioners can schedule upcoming roundtables in commissioner tools on the district dashboard.  Scheduled roundtables can include, dates, times, locations and/or meeting links and instructions. </a:t>
            </a:r>
            <a:endParaRPr sz="800" dirty="0"/>
          </a:p>
          <a:p>
            <a:pPr marL="0" lvl="0" indent="0" algn="l" rtl="0">
              <a:spcBef>
                <a:spcPts val="300"/>
              </a:spcBef>
              <a:spcAft>
                <a:spcPts val="0"/>
              </a:spcAft>
              <a:buNone/>
            </a:pPr>
            <a:endParaRPr sz="800" dirty="0"/>
          </a:p>
          <a:p>
            <a:pPr marL="0" lvl="0" indent="0" algn="l" rtl="0">
              <a:spcBef>
                <a:spcPts val="300"/>
              </a:spcBef>
              <a:spcAft>
                <a:spcPts val="0"/>
              </a:spcAft>
              <a:buNone/>
            </a:pPr>
            <a:r>
              <a:rPr lang="en-US" dirty="0"/>
              <a:t>Additionally, the roundtable commissioner should assign a member of the team the task of taking attendance and recording it in Commissioner Tools each month. This gives the unit service team an idea of who is and who is not attending roundtable regularly. </a:t>
            </a:r>
            <a:endParaRPr dirty="0"/>
          </a:p>
          <a:p>
            <a:pPr marL="0" lvl="0" indent="0" algn="l" rtl="0">
              <a:spcBef>
                <a:spcPts val="300"/>
              </a:spcBef>
              <a:spcAft>
                <a:spcPts val="0"/>
              </a:spcAft>
              <a:buNone/>
            </a:pPr>
            <a:endParaRPr sz="800" dirty="0"/>
          </a:p>
          <a:p>
            <a:pPr marL="0" lvl="0" indent="0" algn="l" rtl="0">
              <a:spcBef>
                <a:spcPts val="300"/>
              </a:spcBef>
              <a:spcAft>
                <a:spcPts val="0"/>
              </a:spcAft>
              <a:buNone/>
            </a:pPr>
            <a:r>
              <a:rPr lang="en-US" dirty="0"/>
              <a:t>Likewise, the roundtable team has a responsibility to report back to the unit service team all issues, challenges, and roadblocks units are experiencing in the district. This can best be done at the monthly district commissioner meeting. Remember, it is always preferred to also share potential solutions. </a:t>
            </a:r>
            <a:endParaRPr dirty="0"/>
          </a:p>
        </p:txBody>
      </p:sp>
      <p:sp>
        <p:nvSpPr>
          <p:cNvPr id="102" name="Google Shape;10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2722563" y="920750"/>
            <a:ext cx="1412875" cy="106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7:notes"/>
          <p:cNvSpPr txBox="1">
            <a:spLocks noGrp="1"/>
          </p:cNvSpPr>
          <p:nvPr>
            <p:ph type="body" idx="1"/>
          </p:nvPr>
        </p:nvSpPr>
        <p:spPr>
          <a:xfrm>
            <a:off x="603574" y="2095434"/>
            <a:ext cx="5890846" cy="6343486"/>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None/>
            </a:pPr>
            <a:r>
              <a:rPr lang="en-US" dirty="0">
                <a:solidFill>
                  <a:schemeClr val="dk1"/>
                </a:solidFill>
              </a:rPr>
              <a:t>And Here’s How It Works…</a:t>
            </a:r>
            <a:endParaRPr dirty="0">
              <a:solidFill>
                <a:schemeClr val="dk1"/>
              </a:solidFill>
            </a:endParaRPr>
          </a:p>
          <a:p>
            <a:pPr marL="0" lvl="0" indent="0" rtl="0">
              <a:spcBef>
                <a:spcPts val="300"/>
              </a:spcBef>
              <a:spcAft>
                <a:spcPts val="0"/>
              </a:spcAft>
              <a:buNone/>
            </a:pPr>
            <a:r>
              <a:rPr lang="en-US" i="1" dirty="0">
                <a:solidFill>
                  <a:schemeClr val="dk1"/>
                </a:solidFill>
              </a:rPr>
              <a:t>Instructor’s note</a:t>
            </a:r>
            <a:r>
              <a:rPr lang="en-US" dirty="0">
                <a:solidFill>
                  <a:schemeClr val="dk1"/>
                </a:solidFill>
              </a:rPr>
              <a:t>:</a:t>
            </a:r>
            <a:endParaRPr dirty="0"/>
          </a:p>
          <a:p>
            <a:pPr marL="228600" lvl="0" indent="-228600" rtl="0">
              <a:spcBef>
                <a:spcPts val="300"/>
              </a:spcBef>
              <a:spcAft>
                <a:spcPts val="0"/>
              </a:spcAft>
              <a:buClr>
                <a:schemeClr val="dk1"/>
              </a:buClr>
              <a:buSzPts val="1200"/>
              <a:buFont typeface="Calibri"/>
              <a:buAutoNum type="alphaUcPeriod"/>
            </a:pPr>
            <a:r>
              <a:rPr lang="en-US" dirty="0">
                <a:solidFill>
                  <a:schemeClr val="dk1"/>
                </a:solidFill>
              </a:rPr>
              <a:t>Brainstorming activity if the group is small</a:t>
            </a:r>
            <a:endParaRPr dirty="0"/>
          </a:p>
          <a:p>
            <a:pPr marL="0" lvl="0" indent="0" rtl="0">
              <a:spcBef>
                <a:spcPts val="300"/>
              </a:spcBef>
              <a:spcAft>
                <a:spcPts val="0"/>
              </a:spcAft>
              <a:buNone/>
            </a:pPr>
            <a:r>
              <a:rPr lang="en-US" dirty="0">
                <a:solidFill>
                  <a:schemeClr val="dk1"/>
                </a:solidFill>
              </a:rPr>
              <a:t>Brainstorming Instructions –</a:t>
            </a:r>
            <a:endParaRPr dirty="0"/>
          </a:p>
          <a:p>
            <a:pPr marL="0" lvl="0" indent="0" rtl="0">
              <a:spcBef>
                <a:spcPts val="300"/>
              </a:spcBef>
              <a:spcAft>
                <a:spcPts val="0"/>
              </a:spcAft>
              <a:buNone/>
            </a:pPr>
            <a:r>
              <a:rPr lang="en-US" dirty="0">
                <a:solidFill>
                  <a:schemeClr val="dk1"/>
                </a:solidFill>
              </a:rPr>
              <a:t>• If the class is small, divide the participants into two groups.</a:t>
            </a:r>
            <a:endParaRPr dirty="0"/>
          </a:p>
          <a:p>
            <a:pPr marL="171450" lvl="0" indent="-171450" rtl="0">
              <a:spcBef>
                <a:spcPts val="300"/>
              </a:spcBef>
              <a:spcAft>
                <a:spcPts val="0"/>
              </a:spcAft>
              <a:buClr>
                <a:schemeClr val="dk1"/>
              </a:buClr>
              <a:buSzPts val="1200"/>
              <a:buFont typeface="Arial"/>
              <a:buChar char="•"/>
            </a:pPr>
            <a:r>
              <a:rPr lang="en-US" dirty="0">
                <a:solidFill>
                  <a:schemeClr val="dk1"/>
                </a:solidFill>
              </a:rPr>
              <a:t>Use Handout MCS 358 – Unit Service Challenge Cards or feel free to create your own scenarios and/or challenges. </a:t>
            </a:r>
            <a:endParaRPr dirty="0"/>
          </a:p>
          <a:p>
            <a:pPr marL="171450" lvl="0" indent="-171450" rtl="0">
              <a:spcBef>
                <a:spcPts val="300"/>
              </a:spcBef>
              <a:spcAft>
                <a:spcPts val="0"/>
              </a:spcAft>
              <a:buClr>
                <a:schemeClr val="dk1"/>
              </a:buClr>
              <a:buSzPts val="1200"/>
              <a:buFont typeface="Arial"/>
              <a:buChar char="•"/>
            </a:pPr>
            <a:r>
              <a:rPr lang="en-US" dirty="0">
                <a:solidFill>
                  <a:schemeClr val="dk1"/>
                </a:solidFill>
              </a:rPr>
              <a:t>List each topic on a 3x5 card to give the different groups. </a:t>
            </a:r>
            <a:endParaRPr dirty="0"/>
          </a:p>
          <a:p>
            <a:pPr marL="171450" marR="0" lvl="0" indent="-171450" rtl="0">
              <a:lnSpc>
                <a:spcPct val="100000"/>
              </a:lnSpc>
              <a:spcBef>
                <a:spcPts val="300"/>
              </a:spcBef>
              <a:spcAft>
                <a:spcPts val="0"/>
              </a:spcAft>
              <a:buClr>
                <a:schemeClr val="dk1"/>
              </a:buClr>
              <a:buSzPts val="1200"/>
              <a:buFont typeface="Arial"/>
              <a:buChar char="•"/>
            </a:pPr>
            <a:r>
              <a:rPr lang="en-US" dirty="0">
                <a:solidFill>
                  <a:schemeClr val="dk1"/>
                </a:solidFill>
              </a:rPr>
              <a:t>Assign each group one of the questions included in the Challenge Cards. Remind them that there are five things that any commissioner should be doing or using to help a unit succeed.</a:t>
            </a:r>
            <a:endParaRPr dirty="0"/>
          </a:p>
          <a:p>
            <a:pPr marL="0" lvl="0" indent="0" rtl="0">
              <a:spcBef>
                <a:spcPts val="300"/>
              </a:spcBef>
              <a:spcAft>
                <a:spcPts val="0"/>
              </a:spcAft>
              <a:buNone/>
            </a:pPr>
            <a:r>
              <a:rPr lang="en-US" dirty="0">
                <a:solidFill>
                  <a:schemeClr val="dk1"/>
                </a:solidFill>
              </a:rPr>
              <a:t>• Give each group five minutes to complete their assignment by first brainstorming their topic, making a poster listing their ideas, and placing the poster on the wall. (Self-stick poster paper works best, but masking tape will work as a substitute if self-stick poster paper is not available.)</a:t>
            </a:r>
            <a:endParaRPr dirty="0"/>
          </a:p>
          <a:p>
            <a:pPr marL="0" lvl="0" indent="0" rtl="0">
              <a:spcBef>
                <a:spcPts val="300"/>
              </a:spcBef>
              <a:spcAft>
                <a:spcPts val="0"/>
              </a:spcAft>
              <a:buNone/>
            </a:pPr>
            <a:r>
              <a:rPr lang="en-US" dirty="0">
                <a:solidFill>
                  <a:schemeClr val="dk1"/>
                </a:solidFill>
              </a:rPr>
              <a:t>• Give the participant groups time to present their answers and suggestions.</a:t>
            </a:r>
            <a:endParaRPr dirty="0"/>
          </a:p>
          <a:p>
            <a:pPr marL="0" lvl="0" indent="0" rtl="0">
              <a:spcBef>
                <a:spcPts val="300"/>
              </a:spcBef>
              <a:spcAft>
                <a:spcPts val="0"/>
              </a:spcAft>
              <a:buNone/>
            </a:pPr>
            <a:r>
              <a:rPr lang="en-US" dirty="0">
                <a:solidFill>
                  <a:schemeClr val="dk1"/>
                </a:solidFill>
              </a:rPr>
              <a:t>• Smaller groups may allow time to do more than one question and discussion.</a:t>
            </a:r>
            <a:endParaRPr dirty="0"/>
          </a:p>
          <a:p>
            <a:pPr marL="0" lvl="0" indent="0" rtl="0">
              <a:spcBef>
                <a:spcPts val="300"/>
              </a:spcBef>
              <a:spcAft>
                <a:spcPts val="0"/>
              </a:spcAft>
              <a:buNone/>
            </a:pPr>
            <a:endParaRPr dirty="0"/>
          </a:p>
          <a:p>
            <a:pPr marL="0" lvl="0" indent="0" rtl="0">
              <a:spcBef>
                <a:spcPts val="300"/>
              </a:spcBef>
              <a:spcAft>
                <a:spcPts val="0"/>
              </a:spcAft>
              <a:buNone/>
            </a:pPr>
            <a:r>
              <a:rPr lang="en-US" dirty="0">
                <a:solidFill>
                  <a:schemeClr val="dk1"/>
                </a:solidFill>
              </a:rPr>
              <a:t>B. Buzz groups instructions if the class is large enough</a:t>
            </a:r>
            <a:endParaRPr dirty="0"/>
          </a:p>
          <a:p>
            <a:pPr marL="0" lvl="0" indent="0" rtl="0">
              <a:spcBef>
                <a:spcPts val="300"/>
              </a:spcBef>
              <a:spcAft>
                <a:spcPts val="0"/>
              </a:spcAft>
              <a:buNone/>
            </a:pPr>
            <a:r>
              <a:rPr lang="en-US" dirty="0">
                <a:solidFill>
                  <a:schemeClr val="dk1"/>
                </a:solidFill>
              </a:rPr>
              <a:t>• If the class is large enough, divide the participants into four groups with 3-4 participants in each group.</a:t>
            </a:r>
            <a:endParaRPr dirty="0"/>
          </a:p>
          <a:p>
            <a:pPr marL="0" marR="0" lvl="0" indent="0" rtl="0">
              <a:lnSpc>
                <a:spcPct val="100000"/>
              </a:lnSpc>
              <a:spcBef>
                <a:spcPts val="300"/>
              </a:spcBef>
              <a:spcAft>
                <a:spcPts val="0"/>
              </a:spcAft>
              <a:buClr>
                <a:schemeClr val="dk1"/>
              </a:buClr>
              <a:buSzPts val="1200"/>
              <a:buFont typeface="Calibri"/>
              <a:buNone/>
            </a:pPr>
            <a:r>
              <a:rPr lang="en-US" dirty="0">
                <a:solidFill>
                  <a:schemeClr val="dk1"/>
                </a:solidFill>
              </a:rPr>
              <a:t>• Use Handout MCS 358 – Unit Service Challenge Cards or feel free to create your own scenarios and/or challenges. List each topic on a 3x5 card to give the different groups. </a:t>
            </a:r>
            <a:endParaRPr dirty="0"/>
          </a:p>
          <a:p>
            <a:pPr marL="0" marR="0" lvl="0" indent="0" rtl="0">
              <a:lnSpc>
                <a:spcPct val="100000"/>
              </a:lnSpc>
              <a:spcBef>
                <a:spcPts val="300"/>
              </a:spcBef>
              <a:spcAft>
                <a:spcPts val="0"/>
              </a:spcAft>
              <a:buClr>
                <a:schemeClr val="dk1"/>
              </a:buClr>
              <a:buSzPts val="1200"/>
              <a:buFont typeface="Calibri"/>
              <a:buNone/>
            </a:pPr>
            <a:r>
              <a:rPr lang="en-US" dirty="0">
                <a:solidFill>
                  <a:schemeClr val="dk1"/>
                </a:solidFill>
              </a:rPr>
              <a:t>• Assign each group one of the questions included in the Challenge Cards. Allow them to spend three or four minutes to provide an answer. Remind them there are five things that any commissioner should be doing or using to help a unit succeed.</a:t>
            </a:r>
            <a:endParaRPr dirty="0"/>
          </a:p>
          <a:p>
            <a:pPr marL="0" lvl="0" indent="0" rtl="0">
              <a:spcBef>
                <a:spcPts val="300"/>
              </a:spcBef>
              <a:spcAft>
                <a:spcPts val="0"/>
              </a:spcAft>
              <a:buNone/>
            </a:pPr>
            <a:r>
              <a:rPr lang="en-US" dirty="0">
                <a:solidFill>
                  <a:schemeClr val="dk1"/>
                </a:solidFill>
              </a:rPr>
              <a:t>• Give each group five minutes to complete their Buzz Group assignment by first brainstorming their topic, making a poster listing their ideas, and placing the poster on the wall. (Self-stick poster paper works best, but masking tape will work as a substitute if self-stick poster paper is not available.)</a:t>
            </a:r>
            <a:endParaRPr dirty="0"/>
          </a:p>
        </p:txBody>
      </p:sp>
      <p:sp>
        <p:nvSpPr>
          <p:cNvPr id="109" name="Google Shape;10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None/>
            </a:pPr>
            <a:r>
              <a:rPr lang="en-US" dirty="0"/>
              <a:t>As a result of this training, you should now be able to:</a:t>
            </a:r>
            <a:endParaRPr dirty="0"/>
          </a:p>
          <a:p>
            <a:pPr marL="457200" lvl="1" indent="0" algn="just" rtl="0">
              <a:lnSpc>
                <a:spcPct val="150000"/>
              </a:lnSpc>
              <a:spcBef>
                <a:spcPts val="0"/>
              </a:spcBef>
              <a:spcAft>
                <a:spcPts val="0"/>
              </a:spcAft>
              <a:buNone/>
            </a:pPr>
            <a:endParaRPr dirty="0"/>
          </a:p>
          <a:p>
            <a:pPr marL="171450" lvl="0" indent="-171450" algn="just" rtl="0">
              <a:lnSpc>
                <a:spcPct val="150000"/>
              </a:lnSpc>
              <a:spcBef>
                <a:spcPts val="0"/>
              </a:spcBef>
              <a:spcAft>
                <a:spcPts val="0"/>
              </a:spcAft>
              <a:buClr>
                <a:schemeClr val="dk1"/>
              </a:buClr>
              <a:buSzPts val="1200"/>
              <a:buFont typeface="Arial"/>
              <a:buChar char="•"/>
            </a:pPr>
            <a:r>
              <a:rPr lang="en-US" dirty="0"/>
              <a:t>Recognize when units may need additional resources.</a:t>
            </a:r>
            <a:endParaRPr dirty="0"/>
          </a:p>
          <a:p>
            <a:pPr marL="171450" lvl="0" indent="-171450" algn="just" rtl="0">
              <a:lnSpc>
                <a:spcPct val="150000"/>
              </a:lnSpc>
              <a:spcBef>
                <a:spcPts val="0"/>
              </a:spcBef>
              <a:spcAft>
                <a:spcPts val="0"/>
              </a:spcAft>
              <a:buClr>
                <a:schemeClr val="dk1"/>
              </a:buClr>
              <a:buSzPts val="1200"/>
              <a:buFont typeface="Arial"/>
              <a:buChar char="•"/>
            </a:pPr>
            <a:r>
              <a:rPr lang="en-US" dirty="0"/>
              <a:t>Discuss resources that are available to support unit service.</a:t>
            </a:r>
            <a:endParaRPr dirty="0"/>
          </a:p>
          <a:p>
            <a:pPr marL="171450" lvl="0" indent="-171450" algn="just" rtl="0">
              <a:lnSpc>
                <a:spcPct val="150000"/>
              </a:lnSpc>
              <a:spcBef>
                <a:spcPts val="0"/>
              </a:spcBef>
              <a:spcAft>
                <a:spcPts val="0"/>
              </a:spcAft>
              <a:buClr>
                <a:schemeClr val="dk1"/>
              </a:buClr>
              <a:buSzPts val="1200"/>
              <a:buFont typeface="Arial"/>
              <a:buChar char="•"/>
            </a:pPr>
            <a:r>
              <a:rPr lang="en-US" dirty="0"/>
              <a:t>Understand how to help units resolve their challenges and roadblocks.</a:t>
            </a:r>
            <a:endParaRPr dirty="0"/>
          </a:p>
          <a:p>
            <a:pPr marL="0" lvl="0" indent="0" algn="l" rtl="0">
              <a:spcBef>
                <a:spcPts val="0"/>
              </a:spcBef>
              <a:spcAft>
                <a:spcPts val="0"/>
              </a:spcAft>
              <a:buNone/>
            </a:pPr>
            <a:endParaRPr dirty="0"/>
          </a:p>
        </p:txBody>
      </p:sp>
      <p:sp>
        <p:nvSpPr>
          <p:cNvPr id="116" name="Google Shape;11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None/>
            </a:pPr>
            <a:r>
              <a:rPr lang="en-US" b="0">
                <a:solidFill>
                  <a:schemeClr val="dk1"/>
                </a:solidFill>
              </a:rPr>
              <a:t>What are your questions concerning this presentation today?</a:t>
            </a:r>
            <a:endParaRPr/>
          </a:p>
          <a:p>
            <a:pPr marL="914400" lvl="2" indent="0" algn="l" rtl="0">
              <a:lnSpc>
                <a:spcPct val="150000"/>
              </a:lnSpc>
              <a:spcBef>
                <a:spcPts val="0"/>
              </a:spcBef>
              <a:spcAft>
                <a:spcPts val="0"/>
              </a:spcAft>
              <a:buNone/>
            </a:pPr>
            <a:endParaRPr b="0">
              <a:solidFill>
                <a:schemeClr val="dk1"/>
              </a:solidFill>
            </a:endParaRPr>
          </a:p>
          <a:p>
            <a:pPr marL="0" lvl="0" indent="0" algn="l" rtl="0">
              <a:lnSpc>
                <a:spcPct val="150000"/>
              </a:lnSpc>
              <a:spcBef>
                <a:spcPts val="0"/>
              </a:spcBef>
              <a:spcAft>
                <a:spcPts val="0"/>
              </a:spcAft>
              <a:buNone/>
            </a:pPr>
            <a:r>
              <a:rPr lang="en-US" b="0">
                <a:solidFill>
                  <a:schemeClr val="dk1"/>
                </a:solidFill>
              </a:rPr>
              <a:t>Thank you for your participation</a:t>
            </a:r>
            <a:r>
              <a:rPr lang="en-US" b="1">
                <a:solidFill>
                  <a:schemeClr val="dk1"/>
                </a:solidFill>
              </a:rPr>
              <a:t>.</a:t>
            </a:r>
            <a:endParaRPr/>
          </a:p>
          <a:p>
            <a:pPr marL="0" lvl="0" indent="0" algn="l" rtl="0">
              <a:spcBef>
                <a:spcPts val="0"/>
              </a:spcBef>
              <a:spcAft>
                <a:spcPts val="0"/>
              </a:spcAft>
              <a:buNone/>
            </a:pPr>
            <a:endParaRPr/>
          </a:p>
        </p:txBody>
      </p:sp>
      <p:sp>
        <p:nvSpPr>
          <p:cNvPr id="123" name="Google Shape;12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11"/>
          <p:cNvSpPr txBox="1">
            <a:spLocks noGrp="1"/>
          </p:cNvSpPr>
          <p:nvPr>
            <p:ph type="ctrTitle"/>
          </p:nvPr>
        </p:nvSpPr>
        <p:spPr>
          <a:xfrm>
            <a:off x="685800" y="1122363"/>
            <a:ext cx="7772400" cy="311017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1"/>
          <p:cNvSpPr txBox="1">
            <a:spLocks noGrp="1"/>
          </p:cNvSpPr>
          <p:nvPr>
            <p:ph type="subTitle" idx="1"/>
          </p:nvPr>
        </p:nvSpPr>
        <p:spPr>
          <a:xfrm>
            <a:off x="1143000" y="4466562"/>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3600"/>
              <a:buNone/>
              <a:defRPr sz="3600" b="1"/>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1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4" name="Google Shape;24;p11"/>
          <p:cNvSpPr/>
          <p:nvPr/>
        </p:nvSpPr>
        <p:spPr>
          <a:xfrm>
            <a:off x="685800" y="152000"/>
            <a:ext cx="698684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dirty="0">
                <a:solidFill>
                  <a:schemeClr val="lt1"/>
                </a:solidFill>
                <a:latin typeface="Calibri"/>
                <a:ea typeface="Calibri"/>
                <a:cs typeface="Calibri"/>
                <a:sym typeface="Calibri"/>
              </a:rPr>
              <a:t>College of Commissioner Science</a:t>
            </a: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2"/>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3"/>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3"/>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3600"/>
              <a:buNone/>
              <a:defRPr sz="3600" b="1">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1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7" name="Google Shape;37;p13"/>
          <p:cNvSpPr/>
          <p:nvPr/>
        </p:nvSpPr>
        <p:spPr>
          <a:xfrm>
            <a:off x="623888" y="166470"/>
            <a:ext cx="699057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chemeClr val="lt1"/>
                </a:solidFill>
                <a:latin typeface="Calibri"/>
                <a:ea typeface="Calibri"/>
                <a:cs typeface="Calibri"/>
                <a:sym typeface="Calibri"/>
              </a:rPr>
              <a:t>College of Commissioner Science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14"/>
          <p:cNvSpPr txBox="1">
            <a:spLocks noGrp="1"/>
          </p:cNvSpPr>
          <p:nvPr>
            <p:ph type="title"/>
          </p:nvPr>
        </p:nvSpPr>
        <p:spPr>
          <a:xfrm>
            <a:off x="628650" y="207184"/>
            <a:ext cx="6994121" cy="56589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14"/>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4"/>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15"/>
          <p:cNvSpPr txBox="1">
            <a:spLocks noGrp="1"/>
          </p:cNvSpPr>
          <p:nvPr>
            <p:ph type="title"/>
          </p:nvPr>
        </p:nvSpPr>
        <p:spPr>
          <a:xfrm>
            <a:off x="628650" y="240436"/>
            <a:ext cx="6969183" cy="5492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5"/>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5"/>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5"/>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15"/>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16"/>
          <p:cNvSpPr txBox="1">
            <a:spLocks noGrp="1"/>
          </p:cNvSpPr>
          <p:nvPr>
            <p:ph type="title"/>
          </p:nvPr>
        </p:nvSpPr>
        <p:spPr>
          <a:xfrm>
            <a:off x="523702" y="257061"/>
            <a:ext cx="7040880"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0"/>
          <p:cNvPicPr preferRelativeResize="0"/>
          <p:nvPr/>
        </p:nvPicPr>
        <p:blipFill rotWithShape="1">
          <a:blip r:embed="rId9">
            <a:alphaModFix/>
            <a:duotone>
              <a:schemeClr val="accent6">
                <a:shade val="45000"/>
                <a:satMod val="135000"/>
              </a:schemeClr>
              <a:prstClr val="white"/>
            </a:duotone>
          </a:blip>
          <a:srcRect/>
          <a:stretch/>
        </p:blipFill>
        <p:spPr>
          <a:xfrm>
            <a:off x="0" y="-18689"/>
            <a:ext cx="9144000" cy="6740165"/>
          </a:xfrm>
          <a:prstGeom prst="rect">
            <a:avLst/>
          </a:prstGeom>
          <a:noFill/>
          <a:ln>
            <a:noFill/>
          </a:ln>
        </p:spPr>
      </p:pic>
      <p:sp>
        <p:nvSpPr>
          <p:cNvPr id="16" name="Google Shape;16;p10"/>
          <p:cNvSpPr txBox="1"/>
          <p:nvPr/>
        </p:nvSpPr>
        <p:spPr>
          <a:xfrm>
            <a:off x="461689" y="219535"/>
            <a:ext cx="184731"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3200" b="1">
              <a:solidFill>
                <a:schemeClr val="lt1"/>
              </a:solidFill>
              <a:latin typeface="Calibri"/>
              <a:ea typeface="Calibri"/>
              <a:cs typeface="Calibri"/>
              <a:sym typeface="Calibri"/>
            </a:endParaRPr>
          </a:p>
        </p:txBody>
      </p:sp>
      <p:pic>
        <p:nvPicPr>
          <p:cNvPr id="17" name="Google Shape;17;p10"/>
          <p:cNvPicPr preferRelativeResize="0"/>
          <p:nvPr/>
        </p:nvPicPr>
        <p:blipFill rotWithShape="1">
          <a:blip r:embed="rId10">
            <a:alphaModFix/>
          </a:blip>
          <a:srcRect/>
          <a:stretch/>
        </p:blipFill>
        <p:spPr>
          <a:xfrm>
            <a:off x="7734575" y="107910"/>
            <a:ext cx="1268109" cy="126810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
          <p:cNvSpPr txBox="1">
            <a:spLocks noGrp="1"/>
          </p:cNvSpPr>
          <p:nvPr>
            <p:ph type="ctrTitle"/>
          </p:nvPr>
        </p:nvSpPr>
        <p:spPr>
          <a:xfrm>
            <a:off x="685800" y="1373032"/>
            <a:ext cx="7772400" cy="411193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6000"/>
              <a:buFont typeface="Calibri"/>
              <a:buNone/>
            </a:pPr>
            <a:r>
              <a:rPr lang="en-US" dirty="0"/>
              <a:t>MCS 358  </a:t>
            </a:r>
            <a:br>
              <a:rPr lang="en-US" dirty="0"/>
            </a:br>
            <a:br>
              <a:rPr lang="en-US" dirty="0"/>
            </a:br>
            <a:r>
              <a:rPr lang="en-US" dirty="0"/>
              <a:t>Addressing Unit Challenges Through Roundtable</a:t>
            </a:r>
            <a:endParaRPr dirty="0"/>
          </a:p>
        </p:txBody>
      </p:sp>
      <p:sp>
        <p:nvSpPr>
          <p:cNvPr id="69" name="Google Shape;69;p1"/>
          <p:cNvSpPr txBox="1"/>
          <p:nvPr/>
        </p:nvSpPr>
        <p:spPr>
          <a:xfrm>
            <a:off x="5486400" y="6305550"/>
            <a:ext cx="30861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dirty="0">
                <a:solidFill>
                  <a:srgbClr val="A5A5A5"/>
                </a:solidFill>
                <a:latin typeface="Calibri"/>
                <a:ea typeface="Calibri"/>
                <a:cs typeface="Calibri"/>
                <a:sym typeface="Calibri"/>
              </a:rPr>
              <a:t>Revision date 3/31/2024</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2"/>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Course Objectives</a:t>
            </a:r>
            <a:endParaRPr/>
          </a:p>
        </p:txBody>
      </p:sp>
      <p:sp>
        <p:nvSpPr>
          <p:cNvPr id="76" name="Google Shape;76;p2"/>
          <p:cNvSpPr txBox="1">
            <a:spLocks noGrp="1"/>
          </p:cNvSpPr>
          <p:nvPr>
            <p:ph type="body" idx="1"/>
          </p:nvPr>
        </p:nvSpPr>
        <p:spPr>
          <a:xfrm>
            <a:off x="444092" y="1523621"/>
            <a:ext cx="7886700" cy="435133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200"/>
              <a:buNone/>
            </a:pPr>
            <a:r>
              <a:rPr lang="en-US"/>
              <a:t>At the end of this training a commissioner will be able to:</a:t>
            </a:r>
            <a:endParaRPr/>
          </a:p>
          <a:p>
            <a:pPr marL="228600" lvl="0" indent="-228600" algn="l" rtl="0">
              <a:lnSpc>
                <a:spcPct val="90000"/>
              </a:lnSpc>
              <a:spcBef>
                <a:spcPts val="1000"/>
              </a:spcBef>
              <a:spcAft>
                <a:spcPts val="0"/>
              </a:spcAft>
              <a:buClr>
                <a:schemeClr val="dk1"/>
              </a:buClr>
              <a:buSzPts val="3200"/>
              <a:buChar char="•"/>
            </a:pPr>
            <a:r>
              <a:rPr lang="en-US"/>
              <a:t>Recognize </a:t>
            </a:r>
            <a:r>
              <a:rPr lang="en-US" b="0"/>
              <a:t>when units may need additional resources</a:t>
            </a:r>
            <a:endParaRPr/>
          </a:p>
          <a:p>
            <a:pPr marL="228600" lvl="0" indent="-228600" algn="l" rtl="0">
              <a:lnSpc>
                <a:spcPct val="90000"/>
              </a:lnSpc>
              <a:spcBef>
                <a:spcPts val="1000"/>
              </a:spcBef>
              <a:spcAft>
                <a:spcPts val="0"/>
              </a:spcAft>
              <a:buClr>
                <a:schemeClr val="dk1"/>
              </a:buClr>
              <a:buSzPts val="3200"/>
              <a:buChar char="•"/>
            </a:pPr>
            <a:r>
              <a:rPr lang="en-US"/>
              <a:t>Discuss</a:t>
            </a:r>
            <a:r>
              <a:rPr lang="en-US" b="0"/>
              <a:t> resources that are available to support unit service</a:t>
            </a:r>
            <a:endParaRPr/>
          </a:p>
          <a:p>
            <a:pPr marL="228600" lvl="0" indent="-228600" algn="l" rtl="0">
              <a:lnSpc>
                <a:spcPct val="90000"/>
              </a:lnSpc>
              <a:spcBef>
                <a:spcPts val="1000"/>
              </a:spcBef>
              <a:spcAft>
                <a:spcPts val="0"/>
              </a:spcAft>
              <a:buClr>
                <a:schemeClr val="dk1"/>
              </a:buClr>
              <a:buSzPts val="3200"/>
              <a:buChar char="•"/>
            </a:pPr>
            <a:r>
              <a:rPr lang="en-US"/>
              <a:t>Understand</a:t>
            </a:r>
            <a:r>
              <a:rPr lang="en-US" b="0"/>
              <a:t> how to help units resolve their challenges and roadblocks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3"/>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The Big Picture</a:t>
            </a:r>
            <a:endParaRPr/>
          </a:p>
        </p:txBody>
      </p:sp>
      <p:pic>
        <p:nvPicPr>
          <p:cNvPr id="83" name="Google Shape;83;p3"/>
          <p:cNvPicPr preferRelativeResize="0"/>
          <p:nvPr/>
        </p:nvPicPr>
        <p:blipFill rotWithShape="1">
          <a:blip r:embed="rId3">
            <a:alphaModFix/>
          </a:blip>
          <a:srcRect/>
          <a:stretch/>
        </p:blipFill>
        <p:spPr>
          <a:xfrm>
            <a:off x="1371599" y="1791211"/>
            <a:ext cx="6400800" cy="4251278"/>
          </a:xfrm>
          <a:prstGeom prst="rect">
            <a:avLst/>
          </a:prstGeom>
          <a:noFill/>
          <a:ln w="9525" cap="flat" cmpd="sng">
            <a:solidFill>
              <a:schemeClr val="accent1"/>
            </a:solidFill>
            <a:prstDash val="solid"/>
            <a:round/>
            <a:headEnd type="none" w="sm" len="sm"/>
            <a:tailEnd type="none" w="sm" len="sm"/>
          </a:ln>
        </p:spPr>
      </p:pic>
      <p:pic>
        <p:nvPicPr>
          <p:cNvPr id="84" name="Google Shape;84;p3"/>
          <p:cNvPicPr preferRelativeResize="0"/>
          <p:nvPr/>
        </p:nvPicPr>
        <p:blipFill rotWithShape="1">
          <a:blip r:embed="rId4">
            <a:alphaModFix/>
          </a:blip>
          <a:srcRect l="1" t="1" r="740" b="740"/>
          <a:stretch/>
        </p:blipFill>
        <p:spPr>
          <a:xfrm>
            <a:off x="3847285" y="3191823"/>
            <a:ext cx="1449429" cy="1450055"/>
          </a:xfrm>
          <a:prstGeom prst="ellipse">
            <a:avLst/>
          </a:prstGeom>
          <a:noFill/>
          <a:ln>
            <a:noFill/>
          </a:ln>
          <a:effectLst>
            <a:outerShdw blurRad="381000" dist="292100" dir="5400000" sx="-80000" sy="-18000" rotWithShape="0">
              <a:srgbClr val="000000">
                <a:alpha val="2196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4"/>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Commissioner Objectives</a:t>
            </a:r>
            <a:endParaRPr/>
          </a:p>
        </p:txBody>
      </p:sp>
      <p:sp>
        <p:nvSpPr>
          <p:cNvPr id="91" name="Google Shape;91;p4"/>
          <p:cNvSpPr txBox="1">
            <a:spLocks noGrp="1"/>
          </p:cNvSpPr>
          <p:nvPr>
            <p:ph type="body" idx="1"/>
          </p:nvPr>
        </p:nvSpPr>
        <p:spPr>
          <a:xfrm>
            <a:off x="914636" y="1668379"/>
            <a:ext cx="6994122" cy="3562299"/>
          </a:xfrm>
          <a:prstGeom prst="rect">
            <a:avLst/>
          </a:prstGeom>
          <a:noFill/>
          <a:ln>
            <a:noFill/>
          </a:ln>
        </p:spPr>
        <p:txBody>
          <a:bodyPr spcFirstLastPara="1" wrap="square" lIns="91425" tIns="45700" rIns="91425" bIns="45700" anchor="t" anchorCtr="0">
            <a:noAutofit/>
          </a:bodyPr>
          <a:lstStyle/>
          <a:p>
            <a:pPr marL="457200" lvl="1" indent="0" algn="l" rtl="0">
              <a:lnSpc>
                <a:spcPct val="90000"/>
              </a:lnSpc>
              <a:spcBef>
                <a:spcPts val="0"/>
              </a:spcBef>
              <a:spcAft>
                <a:spcPts val="0"/>
              </a:spcAft>
              <a:buClr>
                <a:schemeClr val="dk1"/>
              </a:buClr>
              <a:buSzPts val="3200"/>
              <a:buNone/>
            </a:pPr>
            <a:r>
              <a:rPr lang="en-US" sz="3200"/>
              <a:t>Unit service focuses on:</a:t>
            </a:r>
            <a:endParaRPr/>
          </a:p>
          <a:p>
            <a:pPr marL="457200" lvl="1" indent="0" algn="l" rtl="0">
              <a:lnSpc>
                <a:spcPct val="90000"/>
              </a:lnSpc>
              <a:spcBef>
                <a:spcPts val="500"/>
              </a:spcBef>
              <a:spcAft>
                <a:spcPts val="0"/>
              </a:spcAft>
              <a:buClr>
                <a:schemeClr val="dk1"/>
              </a:buClr>
              <a:buSzPts val="3200"/>
              <a:buNone/>
            </a:pPr>
            <a:endParaRPr sz="3200"/>
          </a:p>
          <a:p>
            <a:pPr marL="685800" lvl="1" indent="-228600" algn="l" rtl="0">
              <a:lnSpc>
                <a:spcPct val="90000"/>
              </a:lnSpc>
              <a:spcBef>
                <a:spcPts val="500"/>
              </a:spcBef>
              <a:spcAft>
                <a:spcPts val="0"/>
              </a:spcAft>
              <a:buClr>
                <a:schemeClr val="dk1"/>
              </a:buClr>
              <a:buSzPts val="3200"/>
              <a:buChar char="•"/>
            </a:pPr>
            <a:r>
              <a:rPr lang="en-US" sz="3200">
                <a:highlight>
                  <a:srgbClr val="FFFFFF"/>
                </a:highlight>
              </a:rPr>
              <a:t>Supporting unit growth</a:t>
            </a:r>
            <a:endParaRPr/>
          </a:p>
          <a:p>
            <a:pPr marL="685800" lvl="1" indent="-228600" algn="l" rtl="0">
              <a:lnSpc>
                <a:spcPct val="90000"/>
              </a:lnSpc>
              <a:spcBef>
                <a:spcPts val="500"/>
              </a:spcBef>
              <a:spcAft>
                <a:spcPts val="0"/>
              </a:spcAft>
              <a:buClr>
                <a:schemeClr val="dk1"/>
              </a:buClr>
              <a:buSzPts val="3200"/>
              <a:buChar char="•"/>
            </a:pPr>
            <a:r>
              <a:rPr lang="en-US" sz="3200"/>
              <a:t>Contacting units</a:t>
            </a:r>
            <a:endParaRPr/>
          </a:p>
          <a:p>
            <a:pPr marL="685800" lvl="1" indent="-228600" algn="l" rtl="0">
              <a:lnSpc>
                <a:spcPct val="90000"/>
              </a:lnSpc>
              <a:spcBef>
                <a:spcPts val="500"/>
              </a:spcBef>
              <a:spcAft>
                <a:spcPts val="0"/>
              </a:spcAft>
              <a:buClr>
                <a:schemeClr val="dk1"/>
              </a:buClr>
              <a:buSzPts val="3200"/>
              <a:buChar char="•"/>
            </a:pPr>
            <a:r>
              <a:rPr lang="en-US" sz="3200"/>
              <a:t>Linking unit needs</a:t>
            </a:r>
            <a:endParaRPr/>
          </a:p>
          <a:p>
            <a:pPr marL="685800" lvl="1" indent="-228600" algn="l" rtl="0">
              <a:lnSpc>
                <a:spcPct val="90000"/>
              </a:lnSpc>
              <a:spcBef>
                <a:spcPts val="500"/>
              </a:spcBef>
              <a:spcAft>
                <a:spcPts val="0"/>
              </a:spcAft>
              <a:buClr>
                <a:schemeClr val="dk1"/>
              </a:buClr>
              <a:buSzPts val="3200"/>
              <a:buChar char="•"/>
            </a:pPr>
            <a:r>
              <a:rPr lang="en-US" sz="3200"/>
              <a:t>Supporting timely charter renewal</a:t>
            </a:r>
            <a:endParaRPr/>
          </a:p>
          <a:p>
            <a:pPr marL="685800" lvl="1" indent="-228600" algn="l" rtl="0">
              <a:lnSpc>
                <a:spcPct val="90000"/>
              </a:lnSpc>
              <a:spcBef>
                <a:spcPts val="500"/>
              </a:spcBef>
              <a:spcAft>
                <a:spcPts val="0"/>
              </a:spcAft>
              <a:buClr>
                <a:schemeClr val="dk1"/>
              </a:buClr>
              <a:buSzPts val="3200"/>
              <a:buChar char="•"/>
            </a:pPr>
            <a:r>
              <a:rPr lang="en-US" sz="3200"/>
              <a:t>Supporting unit leaders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5"/>
          <p:cNvSpPr txBox="1"/>
          <p:nvPr/>
        </p:nvSpPr>
        <p:spPr>
          <a:xfrm>
            <a:off x="232475" y="216976"/>
            <a:ext cx="627681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chemeClr val="lt2"/>
                </a:solidFill>
                <a:latin typeface="Calibri"/>
                <a:ea typeface="Calibri"/>
                <a:cs typeface="Calibri"/>
                <a:sym typeface="Calibri"/>
              </a:rPr>
              <a:t>The Components of Roundtable</a:t>
            </a:r>
            <a:endParaRPr/>
          </a:p>
        </p:txBody>
      </p:sp>
      <p:pic>
        <p:nvPicPr>
          <p:cNvPr id="98" name="Google Shape;98;p5"/>
          <p:cNvPicPr preferRelativeResize="0"/>
          <p:nvPr/>
        </p:nvPicPr>
        <p:blipFill rotWithShape="1">
          <a:blip r:embed="rId3">
            <a:alphaModFix/>
          </a:blip>
          <a:srcRect/>
          <a:stretch/>
        </p:blipFill>
        <p:spPr>
          <a:xfrm>
            <a:off x="525780" y="1754405"/>
            <a:ext cx="6515100" cy="4343400"/>
          </a:xfrm>
          <a:prstGeom prst="rect">
            <a:avLst/>
          </a:prstGeom>
          <a:noFill/>
          <a:ln w="9525" cap="flat" cmpd="sng">
            <a:solidFill>
              <a:schemeClr val="accent1"/>
            </a:solidFill>
            <a:prstDash val="solid"/>
            <a:round/>
            <a:headEnd type="none" w="sm" len="sm"/>
            <a:tailEnd type="none" w="sm" len="sm"/>
          </a:ln>
        </p:spPr>
      </p:pic>
      <p:pic>
        <p:nvPicPr>
          <p:cNvPr id="7" name="Picture 6">
            <a:extLst>
              <a:ext uri="{FF2B5EF4-FFF2-40B4-BE49-F238E27FC236}">
                <a16:creationId xmlns:a16="http://schemas.microsoft.com/office/drawing/2014/main" id="{1E9DB423-87EE-65F4-6B4C-0115883604E8}"/>
              </a:ext>
            </a:extLst>
          </p:cNvPr>
          <p:cNvPicPr>
            <a:picLocks noChangeAspect="1"/>
          </p:cNvPicPr>
          <p:nvPr/>
        </p:nvPicPr>
        <p:blipFill>
          <a:blip r:embed="rId4"/>
          <a:stretch>
            <a:fillRect/>
          </a:stretch>
        </p:blipFill>
        <p:spPr>
          <a:xfrm>
            <a:off x="7337924" y="4133589"/>
            <a:ext cx="1431599" cy="143159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6"/>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Roundtable is Unit Service</a:t>
            </a:r>
            <a:endParaRPr/>
          </a:p>
        </p:txBody>
      </p:sp>
      <p:sp>
        <p:nvSpPr>
          <p:cNvPr id="105" name="Google Shape;105;p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0"/>
              </a:spcBef>
              <a:spcAft>
                <a:spcPts val="0"/>
              </a:spcAft>
              <a:buClr>
                <a:schemeClr val="dk1"/>
              </a:buClr>
              <a:buSzPct val="100000"/>
              <a:buNone/>
            </a:pPr>
            <a:r>
              <a:rPr lang="en-US" dirty="0"/>
              <a:t>Commissioner Tools</a:t>
            </a:r>
            <a:endParaRPr dirty="0"/>
          </a:p>
          <a:p>
            <a:pPr marL="228600" lvl="0" indent="-213359" algn="l" rtl="0">
              <a:lnSpc>
                <a:spcPct val="90000"/>
              </a:lnSpc>
              <a:spcBef>
                <a:spcPts val="1000"/>
              </a:spcBef>
              <a:spcAft>
                <a:spcPts val="0"/>
              </a:spcAft>
              <a:buClr>
                <a:schemeClr val="dk1"/>
              </a:buClr>
              <a:buSzPct val="100000"/>
              <a:buChar char="•"/>
            </a:pPr>
            <a:r>
              <a:rPr lang="en-US" sz="3000" dirty="0"/>
              <a:t>Logging meaningful contacts with units during roundtable</a:t>
            </a:r>
            <a:endParaRPr sz="3000" dirty="0"/>
          </a:p>
          <a:p>
            <a:pPr marL="228600" lvl="0" indent="-213359" algn="l" rtl="0">
              <a:lnSpc>
                <a:spcPct val="90000"/>
              </a:lnSpc>
              <a:spcBef>
                <a:spcPts val="1000"/>
              </a:spcBef>
              <a:spcAft>
                <a:spcPts val="0"/>
              </a:spcAft>
              <a:buClr>
                <a:schemeClr val="dk1"/>
              </a:buClr>
              <a:buSzPct val="100000"/>
              <a:buChar char="•"/>
            </a:pPr>
            <a:r>
              <a:rPr lang="en-US" sz="3000" dirty="0"/>
              <a:t>Recording attendance each month</a:t>
            </a:r>
            <a:endParaRPr sz="3000" dirty="0"/>
          </a:p>
          <a:p>
            <a:pPr marL="228600" lvl="0" indent="-213359" algn="l" rtl="0">
              <a:lnSpc>
                <a:spcPct val="90000"/>
              </a:lnSpc>
              <a:spcBef>
                <a:spcPts val="1000"/>
              </a:spcBef>
              <a:spcAft>
                <a:spcPts val="0"/>
              </a:spcAft>
              <a:buSzPct val="100000"/>
              <a:buChar char="•"/>
            </a:pPr>
            <a:r>
              <a:rPr lang="en-US" sz="3000" dirty="0"/>
              <a:t>Adding/scheduling roundtable meetings</a:t>
            </a:r>
            <a:endParaRPr sz="3000" dirty="0"/>
          </a:p>
          <a:p>
            <a:pPr marL="228600" lvl="0" indent="-40639" algn="l" rtl="0">
              <a:lnSpc>
                <a:spcPct val="90000"/>
              </a:lnSpc>
              <a:spcBef>
                <a:spcPts val="1000"/>
              </a:spcBef>
              <a:spcAft>
                <a:spcPts val="0"/>
              </a:spcAft>
              <a:buClr>
                <a:schemeClr val="dk1"/>
              </a:buClr>
              <a:buSzPct val="100000"/>
              <a:buNone/>
            </a:pPr>
            <a:endParaRPr dirty="0"/>
          </a:p>
          <a:p>
            <a:pPr marL="0" lvl="0" indent="0" algn="l" rtl="0">
              <a:lnSpc>
                <a:spcPct val="90000"/>
              </a:lnSpc>
              <a:spcBef>
                <a:spcPts val="1000"/>
              </a:spcBef>
              <a:spcAft>
                <a:spcPts val="0"/>
              </a:spcAft>
              <a:buClr>
                <a:schemeClr val="dk1"/>
              </a:buClr>
              <a:buSzPct val="100000"/>
              <a:buNone/>
            </a:pPr>
            <a:r>
              <a:rPr lang="en-US" dirty="0"/>
              <a:t>Monthly District Commissioner Meeting</a:t>
            </a:r>
            <a:endParaRPr dirty="0"/>
          </a:p>
          <a:p>
            <a:pPr marL="228600" lvl="0" indent="-213359" algn="l" rtl="0">
              <a:lnSpc>
                <a:spcPct val="90000"/>
              </a:lnSpc>
              <a:spcBef>
                <a:spcPts val="1000"/>
              </a:spcBef>
              <a:spcAft>
                <a:spcPts val="0"/>
              </a:spcAft>
              <a:buClr>
                <a:schemeClr val="dk1"/>
              </a:buClr>
              <a:buSzPct val="100000"/>
              <a:buChar char="•"/>
            </a:pPr>
            <a:r>
              <a:rPr lang="en-US" sz="3000" dirty="0"/>
              <a:t>Reporting back to the unit service team</a:t>
            </a:r>
            <a:endParaRPr sz="3000" dirty="0"/>
          </a:p>
          <a:p>
            <a:pPr marL="228600" lvl="0" indent="-213359" algn="l" rtl="0">
              <a:lnSpc>
                <a:spcPct val="90000"/>
              </a:lnSpc>
              <a:spcBef>
                <a:spcPts val="1000"/>
              </a:spcBef>
              <a:spcAft>
                <a:spcPts val="0"/>
              </a:spcAft>
              <a:buClr>
                <a:schemeClr val="dk1"/>
              </a:buClr>
              <a:buSzPct val="100000"/>
              <a:buChar char="•"/>
            </a:pPr>
            <a:r>
              <a:rPr lang="en-US" sz="3000" dirty="0"/>
              <a:t>Sharing unit challenges and providing potential solutions</a:t>
            </a:r>
            <a:endParaRPr sz="3000" dirty="0"/>
          </a:p>
          <a:p>
            <a:pPr marL="228600" lvl="0" indent="-40639" algn="l" rtl="0">
              <a:lnSpc>
                <a:spcPct val="90000"/>
              </a:lnSpc>
              <a:spcBef>
                <a:spcPts val="1000"/>
              </a:spcBef>
              <a:spcAft>
                <a:spcPts val="0"/>
              </a:spcAft>
              <a:buClr>
                <a:schemeClr val="dk1"/>
              </a:buClr>
              <a:buSzPct val="100000"/>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7"/>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Putting it Into Practice</a:t>
            </a:r>
            <a:endParaRPr/>
          </a:p>
        </p:txBody>
      </p:sp>
      <p:sp>
        <p:nvSpPr>
          <p:cNvPr id="112" name="Google Shape;112;p7"/>
          <p:cNvSpPr/>
          <p:nvPr/>
        </p:nvSpPr>
        <p:spPr>
          <a:xfrm>
            <a:off x="853240" y="3009355"/>
            <a:ext cx="6994121" cy="193899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6000" b="1" cap="none">
                <a:solidFill>
                  <a:srgbClr val="262626"/>
                </a:solidFill>
                <a:latin typeface="Verdana"/>
                <a:ea typeface="Verdana"/>
                <a:cs typeface="Verdana"/>
                <a:sym typeface="Verdana"/>
              </a:rPr>
              <a:t>Here’s how it works…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Course Summary</a:t>
            </a:r>
            <a:endParaRPr/>
          </a:p>
        </p:txBody>
      </p:sp>
      <p:sp>
        <p:nvSpPr>
          <p:cNvPr id="119" name="Google Shape;119;p8"/>
          <p:cNvSpPr txBox="1"/>
          <p:nvPr/>
        </p:nvSpPr>
        <p:spPr>
          <a:xfrm>
            <a:off x="385609" y="1576951"/>
            <a:ext cx="7886700" cy="435133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3200"/>
              <a:buFont typeface="Arial"/>
              <a:buNone/>
            </a:pPr>
            <a:r>
              <a:rPr lang="en-US" sz="3200" b="1">
                <a:solidFill>
                  <a:schemeClr val="dk1"/>
                </a:solidFill>
                <a:latin typeface="Calibri"/>
                <a:ea typeface="Calibri"/>
                <a:cs typeface="Calibri"/>
                <a:sym typeface="Calibri"/>
              </a:rPr>
              <a:t>Aa a result of this training, you should now be able to:</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1">
                <a:solidFill>
                  <a:schemeClr val="dk1"/>
                </a:solidFill>
                <a:latin typeface="Calibri"/>
                <a:ea typeface="Calibri"/>
                <a:cs typeface="Calibri"/>
                <a:sym typeface="Calibri"/>
              </a:rPr>
              <a:t>Recognize when units may need additional resources.</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1">
                <a:solidFill>
                  <a:schemeClr val="dk1"/>
                </a:solidFill>
                <a:latin typeface="Calibri"/>
                <a:ea typeface="Calibri"/>
                <a:cs typeface="Calibri"/>
                <a:sym typeface="Calibri"/>
              </a:rPr>
              <a:t>Discuss resources that are available to support unit service.</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1">
                <a:solidFill>
                  <a:schemeClr val="dk1"/>
                </a:solidFill>
                <a:latin typeface="Calibri"/>
                <a:ea typeface="Calibri"/>
                <a:cs typeface="Calibri"/>
                <a:sym typeface="Calibri"/>
              </a:rPr>
              <a:t>Understand how to help units resolve their challenges and roadblocks.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9"/>
          <p:cNvSpPr/>
          <p:nvPr/>
        </p:nvSpPr>
        <p:spPr>
          <a:xfrm>
            <a:off x="2381972" y="2029269"/>
            <a:ext cx="4378325" cy="171739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accent1"/>
              </a:buClr>
              <a:buSzPts val="3600"/>
              <a:buFont typeface="Arial"/>
              <a:buNone/>
            </a:pPr>
            <a:r>
              <a:rPr lang="en-US" sz="4800" b="1">
                <a:solidFill>
                  <a:schemeClr val="dk1"/>
                </a:solidFill>
                <a:latin typeface="Calibri"/>
                <a:ea typeface="Calibri"/>
                <a:cs typeface="Calibri"/>
                <a:sym typeface="Calibri"/>
              </a:rPr>
              <a:t>Questions?</a:t>
            </a:r>
            <a:endParaRPr/>
          </a:p>
          <a:p>
            <a:pPr marL="0" marR="0" lvl="0" indent="0" algn="ctr" rtl="0">
              <a:spcBef>
                <a:spcPts val="960"/>
              </a:spcBef>
              <a:spcAft>
                <a:spcPts val="0"/>
              </a:spcAft>
              <a:buClr>
                <a:schemeClr val="accent1"/>
              </a:buClr>
              <a:buSzPts val="3600"/>
              <a:buFont typeface="Arial"/>
              <a:buNone/>
            </a:pPr>
            <a:r>
              <a:rPr lang="en-US" sz="4800" b="1">
                <a:solidFill>
                  <a:schemeClr val="dk1"/>
                </a:solidFill>
                <a:latin typeface="Calibri"/>
                <a:ea typeface="Calibri"/>
                <a:cs typeface="Calibri"/>
                <a:sym typeface="Calibri"/>
              </a:rPr>
              <a:t>Comments!</a:t>
            </a:r>
            <a:endParaRPr/>
          </a:p>
        </p:txBody>
      </p:sp>
      <p:pic>
        <p:nvPicPr>
          <p:cNvPr id="126" name="Google Shape;126;p9"/>
          <p:cNvPicPr preferRelativeResize="0"/>
          <p:nvPr/>
        </p:nvPicPr>
        <p:blipFill rotWithShape="1">
          <a:blip r:embed="rId3">
            <a:alphaModFix/>
          </a:blip>
          <a:srcRect/>
          <a:stretch/>
        </p:blipFill>
        <p:spPr>
          <a:xfrm>
            <a:off x="2381972" y="4102065"/>
            <a:ext cx="4157832" cy="1725318"/>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1627</Words>
  <Application>Microsoft Office PowerPoint</Application>
  <PresentationFormat>On-screen Show (4:3)</PresentationFormat>
  <Paragraphs>132</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Verdana</vt:lpstr>
      <vt:lpstr>Office Theme</vt:lpstr>
      <vt:lpstr>MCS 358    Addressing Unit Challenges Through Roundtable</vt:lpstr>
      <vt:lpstr>Course Objectives</vt:lpstr>
      <vt:lpstr>The Big Picture</vt:lpstr>
      <vt:lpstr>Commissioner Objectives</vt:lpstr>
      <vt:lpstr>PowerPoint Presentation</vt:lpstr>
      <vt:lpstr>Roundtable is Unit Service</vt:lpstr>
      <vt:lpstr>Putting it Into Practice</vt:lpstr>
      <vt:lpstr>Course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MCS 358    Addressing Unit Challenges Through Roundtable</dc:title>
  <dc:creator>Kresha Alvarado</dc:creator>
  <cp:lastModifiedBy>Kresha Alvarado</cp:lastModifiedBy>
  <cp:revision>4</cp:revision>
  <dcterms:created xsi:type="dcterms:W3CDTF">2017-02-14T13:02:44Z</dcterms:created>
  <dcterms:modified xsi:type="dcterms:W3CDTF">2024-04-08T19:28:24Z</dcterms:modified>
</cp:coreProperties>
</file>